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6" r:id="rId3"/>
    <p:sldId id="257"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8" r:id="rId23"/>
    <p:sldId id="280" r:id="rId24"/>
    <p:sldId id="281"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51.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3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3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latin typeface="Times New Roman" pitchFamily="18" charset="0"/>
                <a:cs typeface="Times New Roman" pitchFamily="18" charset="0"/>
              </a:rPr>
              <a:t>HƯỚNG </a:t>
            </a:r>
            <a:r>
              <a:rPr lang="en-US" sz="6000" smtClean="0">
                <a:latin typeface="Times New Roman" pitchFamily="18" charset="0"/>
                <a:cs typeface="Times New Roman" pitchFamily="18" charset="0"/>
              </a:rPr>
              <a:t>DẪN SỬ DỤNG </a:t>
            </a:r>
            <a:endParaRPr lang="en-US" sz="6000" dirty="0">
              <a:latin typeface="Times New Roman" pitchFamily="18" charset="0"/>
              <a:cs typeface="Times New Roman" pitchFamily="18" charset="0"/>
            </a:endParaRPr>
          </a:p>
        </p:txBody>
      </p:sp>
      <p:sp>
        <p:nvSpPr>
          <p:cNvPr id="3" name="Content Placeholder 2"/>
          <p:cNvSpPr>
            <a:spLocks noGrp="1"/>
          </p:cNvSpPr>
          <p:nvPr>
            <p:ph idx="1"/>
          </p:nvPr>
        </p:nvSpPr>
        <p:spPr>
          <a:xfrm>
            <a:off x="2819400" y="1447800"/>
            <a:ext cx="3962400" cy="685800"/>
          </a:xfrm>
        </p:spPr>
        <p:txBody>
          <a:bodyPr/>
          <a:lstStyle/>
          <a:p>
            <a:pPr>
              <a:buNone/>
            </a:pPr>
            <a:r>
              <a:rPr lang="en-US" dirty="0" smtClean="0"/>
              <a:t>REMOTE </a:t>
            </a:r>
            <a:r>
              <a:rPr lang="en-US" dirty="0" smtClean="0"/>
              <a:t>BRC1E62/63</a:t>
            </a:r>
            <a:endParaRPr lang="en-US" dirty="0"/>
          </a:p>
        </p:txBody>
      </p:sp>
      <p:pic>
        <p:nvPicPr>
          <p:cNvPr id="4" name="Picture 3" descr="IMG_7481.jpg"/>
          <p:cNvPicPr>
            <a:picLocks noChangeAspect="1"/>
          </p:cNvPicPr>
          <p:nvPr/>
        </p:nvPicPr>
        <p:blipFill>
          <a:blip r:embed="rId2" cstate="print"/>
          <a:srcRect l="17486" t="6647" r="15318" b="6647"/>
          <a:stretch>
            <a:fillRect/>
          </a:stretch>
        </p:blipFill>
        <p:spPr>
          <a:xfrm>
            <a:off x="2362200" y="2251587"/>
            <a:ext cx="4267200" cy="41295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Setback</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152400" y="533400"/>
            <a:ext cx="8839200"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Setback </a:t>
            </a:r>
            <a:r>
              <a:rPr lang="en-US" sz="1600" b="1" dirty="0" err="1" smtClean="0">
                <a:latin typeface="Arial" pitchFamily="34" charset="0"/>
                <a:cs typeface="Arial" pitchFamily="34" charset="0"/>
              </a:rPr>
              <a:t>sẽ</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duy</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trì</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nhiệt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độ</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phòng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trong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một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phạm</a:t>
            </a:r>
            <a:r>
              <a:rPr lang="en-US" sz="1600" b="1" dirty="0" smtClean="0">
                <a:latin typeface="Arial" pitchFamily="34" charset="0"/>
                <a:cs typeface="Arial" pitchFamily="34" charset="0"/>
              </a:rPr>
              <a:t> vi </a:t>
            </a:r>
            <a:r>
              <a:rPr lang="en-US" sz="1600" b="1" dirty="0" err="1" smtClean="0">
                <a:latin typeface="Arial" pitchFamily="34" charset="0"/>
                <a:cs typeface="Arial" pitchFamily="34" charset="0"/>
              </a:rPr>
              <a:t>cài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đặt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khi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không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có</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người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sử</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dụng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trong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phòng</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p:txBody>
      </p:sp>
      <p:sp>
        <p:nvSpPr>
          <p:cNvPr id="7" name="TextBox 6"/>
          <p:cNvSpPr txBox="1"/>
          <p:nvPr/>
        </p:nvSpPr>
        <p:spPr>
          <a:xfrm>
            <a:off x="228600" y="1143000"/>
            <a:ext cx="8763000" cy="2031325"/>
          </a:xfrm>
          <a:prstGeom prst="rect">
            <a:avLst/>
          </a:prstGeom>
          <a:noFill/>
        </p:spPr>
        <p:txBody>
          <a:bodyPr wrap="square" rtlCol="0">
            <a:spAutoFit/>
          </a:bodyPr>
          <a:lstStyle/>
          <a:p>
            <a:pPr>
              <a:buFontTx/>
              <a:buChar char="-"/>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Chức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năng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này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bị</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khóa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mặc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định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Vào</a:t>
            </a:r>
            <a:r>
              <a:rPr lang="en-US" sz="1400" dirty="0" smtClean="0">
                <a:latin typeface="Arial" pitchFamily="34" charset="0"/>
                <a:cs typeface="Arial" pitchFamily="34" charset="0"/>
              </a:rPr>
              <a:t> main menu </a:t>
            </a:r>
            <a:r>
              <a:rPr lang="en-US" sz="1400" dirty="0" err="1" smtClean="0">
                <a:latin typeface="Arial" pitchFamily="34" charset="0"/>
                <a:cs typeface="Arial" pitchFamily="34" charset="0"/>
              </a:rPr>
              <a:t>để</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mở</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chức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năng</a:t>
            </a:r>
            <a:r>
              <a:rPr lang="en-US" sz="1400" dirty="0" smtClean="0">
                <a:latin typeface="Arial" pitchFamily="34" charset="0"/>
                <a:cs typeface="Arial" pitchFamily="34" charset="0"/>
              </a:rPr>
              <a:t>.</a:t>
            </a:r>
          </a:p>
          <a:p>
            <a:pPr>
              <a:buFontTx/>
              <a:buChar char="-"/>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Chức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năng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sẽ</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bật</a:t>
            </a:r>
            <a:r>
              <a:rPr lang="en-US" sz="1400" dirty="0" smtClean="0">
                <a:latin typeface="Arial" pitchFamily="34" charset="0"/>
                <a:cs typeface="Arial" pitchFamily="34" charset="0"/>
              </a:rPr>
              <a:t> FCU, </a:t>
            </a:r>
            <a:r>
              <a:rPr lang="en-US" sz="1400" dirty="0" err="1" smtClean="0">
                <a:latin typeface="Arial" pitchFamily="34" charset="0"/>
                <a:cs typeface="Arial" pitchFamily="34" charset="0"/>
              </a:rPr>
              <a:t>nếu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trước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đó</a:t>
            </a:r>
            <a:r>
              <a:rPr lang="en-US" sz="1400" dirty="0" smtClean="0">
                <a:latin typeface="Arial" pitchFamily="34" charset="0"/>
                <a:cs typeface="Arial" pitchFamily="34" charset="0"/>
              </a:rPr>
              <a:t> FCU </a:t>
            </a:r>
            <a:r>
              <a:rPr lang="en-US" sz="1400" dirty="0" err="1" smtClean="0">
                <a:latin typeface="Arial" pitchFamily="34" charset="0"/>
                <a:cs typeface="Arial" pitchFamily="34" charset="0"/>
              </a:rPr>
              <a:t>bị</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tắt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bởi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người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dùng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hoặc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tắt</a:t>
            </a:r>
            <a:r>
              <a:rPr lang="en-US" sz="1400" dirty="0" smtClean="0">
                <a:latin typeface="Arial" pitchFamily="34" charset="0"/>
                <a:cs typeface="Arial" pitchFamily="34" charset="0"/>
              </a:rPr>
              <a:t> do </a:t>
            </a:r>
            <a:r>
              <a:rPr lang="en-US" sz="1400" dirty="0" err="1" smtClean="0">
                <a:latin typeface="Arial" pitchFamily="34" charset="0"/>
                <a:cs typeface="Arial" pitchFamily="34" charset="0"/>
              </a:rPr>
              <a:t>hẹn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giờ</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lịch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trình</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sưởi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sẽ</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tốn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nhiều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gian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để</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đạt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yêu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cầu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hơn</a:t>
            </a:r>
            <a:r>
              <a:rPr lang="en-US" sz="1400" dirty="0" smtClean="0">
                <a:latin typeface="Arial" pitchFamily="34" charset="0"/>
                <a:cs typeface="Arial" pitchFamily="34" charset="0"/>
              </a:rPr>
              <a:t> so </a:t>
            </a:r>
            <a:r>
              <a:rPr lang="en-US" sz="1400" dirty="0" err="1" smtClean="0">
                <a:latin typeface="Arial" pitchFamily="34" charset="0"/>
                <a:cs typeface="Arial" pitchFamily="34" charset="0"/>
              </a:rPr>
              <a:t>với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lạnh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Nên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tận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dụng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cài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đặt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gian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để</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tránh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chờ</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lâu</a:t>
            </a:r>
            <a:r>
              <a:rPr lang="en-US" sz="1400" dirty="0" smtClean="0">
                <a:latin typeface="Arial" pitchFamily="34" charset="0"/>
                <a:cs typeface="Arial" pitchFamily="34" charset="0"/>
              </a:rPr>
              <a:t>.</a:t>
            </a:r>
          </a:p>
          <a:p>
            <a:pPr>
              <a:buFontTx/>
              <a:buChar char="-"/>
            </a:pPr>
            <a:r>
              <a:rPr lang="en-US" sz="1400" dirty="0" smtClean="0">
                <a:latin typeface="Arial" pitchFamily="34" charset="0"/>
                <a:cs typeface="Arial" pitchFamily="34" charset="0"/>
              </a:rPr>
              <a:t>Setback </a:t>
            </a:r>
            <a:r>
              <a:rPr lang="en-US" sz="1400" dirty="0" err="1" smtClean="0">
                <a:latin typeface="Arial" pitchFamily="34" charset="0"/>
                <a:cs typeface="Arial" pitchFamily="34" charset="0"/>
              </a:rPr>
              <a:t>không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thể</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nếu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có</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gắn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điều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khiển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trung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tâm</a:t>
            </a:r>
            <a:r>
              <a:rPr lang="en-US" sz="1400" dirty="0" smtClean="0">
                <a:latin typeface="Arial" pitchFamily="34" charset="0"/>
                <a:cs typeface="Arial" pitchFamily="34" charset="0"/>
              </a:rPr>
              <a:t>.</a:t>
            </a:r>
          </a:p>
          <a:p>
            <a:pPr>
              <a:buFontTx/>
              <a:buChar char="-"/>
            </a:pPr>
            <a:r>
              <a:rPr lang="en-US" sz="1400" dirty="0" smtClean="0">
                <a:latin typeface="Arial" pitchFamily="34" charset="0"/>
                <a:cs typeface="Arial" pitchFamily="34" charset="0"/>
              </a:rPr>
              <a:t> VD: Setback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cool 35</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và</a:t>
            </a:r>
            <a:r>
              <a:rPr lang="en-US" sz="1400" dirty="0" smtClean="0">
                <a:latin typeface="Arial" pitchFamily="34" charset="0"/>
                <a:cs typeface="Arial" pitchFamily="34" charset="0"/>
              </a:rPr>
              <a:t> heat 10</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a:t>
            </a:r>
          </a:p>
          <a:p>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Chênh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cool -2</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và</a:t>
            </a:r>
            <a:r>
              <a:rPr lang="en-US" sz="1400" dirty="0" smtClean="0">
                <a:latin typeface="Arial" pitchFamily="34" charset="0"/>
                <a:cs typeface="Arial" pitchFamily="34" charset="0"/>
              </a:rPr>
              <a:t> heat +2</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a:t>
            </a:r>
          </a:p>
          <a:p>
            <a:r>
              <a:rPr lang="en-US" sz="1400" dirty="0" err="1" smtClean="0">
                <a:latin typeface="Arial" pitchFamily="34" charset="0"/>
                <a:cs typeface="Arial" pitchFamily="34" charset="0"/>
              </a:rPr>
              <a:t>Nếu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phòng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thấp</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dưới</a:t>
            </a:r>
            <a:r>
              <a:rPr lang="en-US" sz="1400" dirty="0" smtClean="0">
                <a:latin typeface="Arial" pitchFamily="34" charset="0"/>
                <a:cs typeface="Arial" pitchFamily="34" charset="0"/>
              </a:rPr>
              <a:t> 10</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thì</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sẽ</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sưởi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tới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phòng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đạt</a:t>
            </a:r>
            <a:r>
              <a:rPr lang="en-US" sz="1400" dirty="0" smtClean="0">
                <a:latin typeface="Arial" pitchFamily="34" charset="0"/>
                <a:cs typeface="Arial" pitchFamily="34" charset="0"/>
              </a:rPr>
              <a:t> 12</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rồi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tắt</a:t>
            </a:r>
            <a:r>
              <a:rPr lang="en-US" sz="1400" dirty="0" smtClean="0">
                <a:latin typeface="Arial" pitchFamily="34" charset="0"/>
                <a:cs typeface="Arial" pitchFamily="34" charset="0"/>
              </a:rPr>
              <a:t>.</a:t>
            </a:r>
          </a:p>
          <a:p>
            <a:r>
              <a:rPr lang="en-US" sz="1400" dirty="0" err="1" smtClean="0">
                <a:latin typeface="Arial" pitchFamily="34" charset="0"/>
                <a:cs typeface="Arial" pitchFamily="34" charset="0"/>
              </a:rPr>
              <a:t>Nếu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phòng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cao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quá</a:t>
            </a:r>
            <a:r>
              <a:rPr lang="en-US" sz="1400" dirty="0" smtClean="0">
                <a:latin typeface="Arial" pitchFamily="34" charset="0"/>
                <a:cs typeface="Arial" pitchFamily="34" charset="0"/>
              </a:rPr>
              <a:t> 35</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thì</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sẽ</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lạnh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tới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nhiệt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phòng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đạt</a:t>
            </a:r>
            <a:r>
              <a:rPr lang="en-US" sz="1400" dirty="0" smtClean="0">
                <a:latin typeface="Arial" pitchFamily="34" charset="0"/>
                <a:cs typeface="Arial" pitchFamily="34" charset="0"/>
              </a:rPr>
              <a:t> 33</a:t>
            </a:r>
            <a:r>
              <a:rPr lang="en-US" sz="1400" baseline="30000" dirty="0" smtClean="0">
                <a:latin typeface="Arial" pitchFamily="34" charset="0"/>
                <a:cs typeface="Arial" pitchFamily="34" charset="0"/>
              </a:rPr>
              <a:t>o</a:t>
            </a:r>
            <a:r>
              <a:rPr lang="en-US" sz="1400" dirty="0" smtClean="0">
                <a:latin typeface="Arial" pitchFamily="34" charset="0"/>
                <a:cs typeface="Arial" pitchFamily="34" charset="0"/>
              </a:rPr>
              <a:t>C </a:t>
            </a:r>
            <a:r>
              <a:rPr lang="en-US" sz="1400" dirty="0" err="1" smtClean="0">
                <a:latin typeface="Arial" pitchFamily="34" charset="0"/>
                <a:cs typeface="Arial" pitchFamily="34" charset="0"/>
              </a:rPr>
              <a:t>rồi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tắt</a:t>
            </a:r>
            <a:r>
              <a:rPr lang="en-US" sz="1400" dirty="0" smtClean="0">
                <a:latin typeface="Arial" pitchFamily="34" charset="0"/>
                <a:cs typeface="Arial" pitchFamily="34" charset="0"/>
              </a:rPr>
              <a:t>.</a:t>
            </a:r>
          </a:p>
        </p:txBody>
      </p:sp>
      <p:pic>
        <p:nvPicPr>
          <p:cNvPr id="2051" name="Picture 3"/>
          <p:cNvPicPr>
            <a:picLocks noChangeAspect="1" noChangeArrowheads="1"/>
          </p:cNvPicPr>
          <p:nvPr/>
        </p:nvPicPr>
        <p:blipFill>
          <a:blip r:embed="rId2" cstate="print"/>
          <a:srcRect/>
          <a:stretch>
            <a:fillRect/>
          </a:stretch>
        </p:blipFill>
        <p:spPr bwMode="auto">
          <a:xfrm>
            <a:off x="228600" y="3694093"/>
            <a:ext cx="2828925" cy="18859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343400" y="4151293"/>
            <a:ext cx="660431" cy="709612"/>
          </a:xfrm>
          <a:prstGeom prst="rect">
            <a:avLst/>
          </a:prstGeom>
          <a:noFill/>
          <a:ln w="9525">
            <a:noFill/>
            <a:miter lim="800000"/>
            <a:headEnd/>
            <a:tailEnd/>
          </a:ln>
        </p:spPr>
      </p:pic>
      <p:sp>
        <p:nvSpPr>
          <p:cNvPr id="10" name="TextBox 9"/>
          <p:cNvSpPr txBox="1"/>
          <p:nvPr/>
        </p:nvSpPr>
        <p:spPr>
          <a:xfrm>
            <a:off x="3048000" y="3846493"/>
            <a:ext cx="5943600" cy="307777"/>
          </a:xfrm>
          <a:prstGeom prst="rect">
            <a:avLst/>
          </a:prstGeom>
          <a:noFill/>
        </p:spPr>
        <p:txBody>
          <a:bodyPr wrap="square" rtlCol="0">
            <a:spAutoFit/>
          </a:bodyPr>
          <a:lstStyle/>
          <a:p>
            <a:r>
              <a:rPr lang="en-US" sz="1400" smtClean="0">
                <a:latin typeface="Arial" pitchFamily="34" charset="0"/>
                <a:cs typeface="Arial" pitchFamily="34" charset="0"/>
              </a:rPr>
              <a:t>Biểu tượng set back sẽ nháy khi máy đang kích hoạt chức năng setback.</a:t>
            </a:r>
            <a:endParaRPr lang="en-US" sz="1400">
              <a:latin typeface="Arial" pitchFamily="34" charset="0"/>
              <a:cs typeface="Arial" pitchFamily="34" charset="0"/>
            </a:endParaRPr>
          </a:p>
        </p:txBody>
      </p:sp>
      <p:sp>
        <p:nvSpPr>
          <p:cNvPr id="11" name="TextBox 10"/>
          <p:cNvSpPr txBox="1"/>
          <p:nvPr/>
        </p:nvSpPr>
        <p:spPr>
          <a:xfrm>
            <a:off x="3048000" y="5065693"/>
            <a:ext cx="5943600" cy="954107"/>
          </a:xfrm>
          <a:prstGeom prst="rect">
            <a:avLst/>
          </a:prstGeom>
          <a:noFill/>
        </p:spPr>
        <p:txBody>
          <a:bodyPr wrap="square" rtlCol="0">
            <a:spAutoFit/>
          </a:bodyPr>
          <a:lstStyle/>
          <a:p>
            <a:r>
              <a:rPr lang="en-US" sz="1400" smtClean="0">
                <a:latin typeface="Arial" pitchFamily="34" charset="0"/>
                <a:cs typeface="Arial" pitchFamily="34" charset="0"/>
              </a:rPr>
              <a:t>Cài setback nhiệt độ ở màn hình cơ bản khi máy đang tắt, hoặc cài ở lịch trình.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Cài chênh nhiệt ở menu điều chỉnh setback.</a:t>
            </a:r>
            <a:endParaRPr lang="en-US" sz="140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34000" y="76200"/>
            <a:ext cx="2743200" cy="183578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152400"/>
            <a:ext cx="2800350" cy="18669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95650" y="685800"/>
            <a:ext cx="1733550" cy="828675"/>
          </a:xfrm>
          <a:prstGeom prst="rect">
            <a:avLst/>
          </a:prstGeom>
          <a:noFill/>
          <a:ln w="9525">
            <a:noFill/>
            <a:miter lim="800000"/>
            <a:headEnd/>
            <a:tailEnd/>
          </a:ln>
        </p:spPr>
      </p:pic>
      <p:sp>
        <p:nvSpPr>
          <p:cNvPr id="7" name="TextBox 6"/>
          <p:cNvSpPr txBox="1"/>
          <p:nvPr/>
        </p:nvSpPr>
        <p:spPr>
          <a:xfrm>
            <a:off x="381000" y="2057400"/>
            <a:ext cx="7848600" cy="523220"/>
          </a:xfrm>
          <a:prstGeom prst="rect">
            <a:avLst/>
          </a:prstGeom>
          <a:noFill/>
        </p:spPr>
        <p:txBody>
          <a:bodyPr wrap="square" rtlCol="0">
            <a:spAutoFit/>
          </a:bodyPr>
          <a:lstStyle/>
          <a:p>
            <a:r>
              <a:rPr lang="en-US" sz="1400" smtClean="0">
                <a:latin typeface="Arial" pitchFamily="34" charset="0"/>
                <a:cs typeface="Arial" pitchFamily="34" charset="0"/>
              </a:rPr>
              <a:t>Ở màn hình cơ bản, bấm nút menu để vào Main menu. Bấm lên xuống để chọn Energy Saving Options. rồi bấm nút menu lần nữa để vào mục Energy Saving Options.</a:t>
            </a:r>
          </a:p>
        </p:txBody>
      </p:sp>
      <p:pic>
        <p:nvPicPr>
          <p:cNvPr id="4099" name="Picture 3"/>
          <p:cNvPicPr>
            <a:picLocks noChangeAspect="1" noChangeArrowheads="1"/>
          </p:cNvPicPr>
          <p:nvPr/>
        </p:nvPicPr>
        <p:blipFill>
          <a:blip r:embed="rId5" cstate="print"/>
          <a:srcRect/>
          <a:stretch>
            <a:fillRect/>
          </a:stretch>
        </p:blipFill>
        <p:spPr bwMode="auto">
          <a:xfrm>
            <a:off x="2971800" y="2667000"/>
            <a:ext cx="2743347" cy="184785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400800" y="2819400"/>
            <a:ext cx="1733550" cy="828675"/>
          </a:xfrm>
          <a:prstGeom prst="rect">
            <a:avLst/>
          </a:prstGeom>
          <a:noFill/>
          <a:ln w="9525">
            <a:noFill/>
            <a:miter lim="800000"/>
            <a:headEnd/>
            <a:tailEnd/>
          </a:ln>
        </p:spPr>
      </p:pic>
      <p:sp>
        <p:nvSpPr>
          <p:cNvPr id="10" name="TextBox 9"/>
          <p:cNvSpPr txBox="1"/>
          <p:nvPr/>
        </p:nvSpPr>
        <p:spPr>
          <a:xfrm>
            <a:off x="228600" y="4572000"/>
            <a:ext cx="8763000" cy="307777"/>
          </a:xfrm>
          <a:prstGeom prst="rect">
            <a:avLst/>
          </a:prstGeom>
          <a:noFill/>
        </p:spPr>
        <p:txBody>
          <a:bodyPr wrap="square" rtlCol="0">
            <a:spAutoFit/>
          </a:bodyPr>
          <a:lstStyle/>
          <a:p>
            <a:r>
              <a:rPr lang="en-US" sz="1400" smtClean="0">
                <a:latin typeface="Arial" pitchFamily="34" charset="0"/>
                <a:cs typeface="Arial" pitchFamily="34" charset="0"/>
              </a:rPr>
              <a:t>Bấm nút menu lần nữa để vào mục Energy Saving Options. Bấm tương tự chọn set back condition.</a:t>
            </a:r>
          </a:p>
        </p:txBody>
      </p:sp>
      <p:pic>
        <p:nvPicPr>
          <p:cNvPr id="4100" name="Picture 4"/>
          <p:cNvPicPr>
            <a:picLocks noChangeAspect="1" noChangeArrowheads="1"/>
          </p:cNvPicPr>
          <p:nvPr/>
        </p:nvPicPr>
        <p:blipFill>
          <a:blip r:embed="rId6" cstate="print"/>
          <a:srcRect/>
          <a:stretch>
            <a:fillRect/>
          </a:stretch>
        </p:blipFill>
        <p:spPr bwMode="auto">
          <a:xfrm>
            <a:off x="152400" y="4867275"/>
            <a:ext cx="2847975" cy="1838325"/>
          </a:xfrm>
          <a:prstGeom prst="rect">
            <a:avLst/>
          </a:prstGeom>
          <a:noFill/>
          <a:ln w="9525">
            <a:noFill/>
            <a:miter lim="800000"/>
            <a:headEnd/>
            <a:tailEnd/>
          </a:ln>
        </p:spPr>
      </p:pic>
      <p:sp>
        <p:nvSpPr>
          <p:cNvPr id="12" name="TextBox 11"/>
          <p:cNvSpPr txBox="1"/>
          <p:nvPr/>
        </p:nvSpPr>
        <p:spPr>
          <a:xfrm>
            <a:off x="3124200" y="5092005"/>
            <a:ext cx="2667000" cy="1384995"/>
          </a:xfrm>
          <a:prstGeom prst="rect">
            <a:avLst/>
          </a:prstGeom>
          <a:noFill/>
        </p:spPr>
        <p:txBody>
          <a:bodyPr wrap="square" rtlCol="0">
            <a:spAutoFit/>
          </a:bodyPr>
          <a:lstStyle/>
          <a:p>
            <a:r>
              <a:rPr lang="en-US" sz="1400" smtClean="0">
                <a:latin typeface="Arial" pitchFamily="34" charset="0"/>
                <a:cs typeface="Arial" pitchFamily="34" charset="0"/>
              </a:rPr>
              <a:t>Bấm các mũi tên lên xuống, trái phải để lựa chọn và chỉnh các thông số chên nhiệt.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nút menu để xác nhận cài đặt.</a:t>
            </a:r>
          </a:p>
        </p:txBody>
      </p:sp>
      <p:pic>
        <p:nvPicPr>
          <p:cNvPr id="4101" name="Picture 5"/>
          <p:cNvPicPr>
            <a:picLocks noChangeAspect="1" noChangeArrowheads="1"/>
          </p:cNvPicPr>
          <p:nvPr/>
        </p:nvPicPr>
        <p:blipFill>
          <a:blip r:embed="rId7" cstate="print"/>
          <a:srcRect/>
          <a:stretch>
            <a:fillRect/>
          </a:stretch>
        </p:blipFill>
        <p:spPr bwMode="auto">
          <a:xfrm>
            <a:off x="5933173" y="4953000"/>
            <a:ext cx="2829827" cy="1828800"/>
          </a:xfrm>
          <a:prstGeom prst="rect">
            <a:avLst/>
          </a:prstGeom>
          <a:noFill/>
          <a:ln w="9525">
            <a:noFill/>
            <a:miter lim="800000"/>
            <a:headEnd/>
            <a:tailEnd/>
          </a:ln>
        </p:spPr>
      </p:pic>
      <p:cxnSp>
        <p:nvCxnSpPr>
          <p:cNvPr id="13" name="Straight Arrow Connector 12"/>
          <p:cNvCxnSpPr/>
          <p:nvPr/>
        </p:nvCxnSpPr>
        <p:spPr>
          <a:xfrm flipH="1">
            <a:off x="6705600" y="3810000"/>
            <a:ext cx="1524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429000" y="1676400"/>
            <a:ext cx="1524000" cy="29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8229600" y="1752600"/>
            <a:ext cx="0" cy="2057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3505200" y="6629400"/>
            <a:ext cx="1524000" cy="29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8" name="Picture 4"/>
          <p:cNvPicPr>
            <a:picLocks noChangeAspect="1" noChangeArrowheads="1"/>
          </p:cNvPicPr>
          <p:nvPr/>
        </p:nvPicPr>
        <p:blipFill>
          <a:blip r:embed="rId4" cstate="print"/>
          <a:srcRect/>
          <a:stretch>
            <a:fillRect/>
          </a:stretch>
        </p:blipFill>
        <p:spPr bwMode="auto">
          <a:xfrm>
            <a:off x="838200" y="3048000"/>
            <a:ext cx="1733550" cy="828675"/>
          </a:xfrm>
          <a:prstGeom prst="rect">
            <a:avLst/>
          </a:prstGeom>
          <a:noFill/>
          <a:ln w="9525">
            <a:noFill/>
            <a:miter lim="800000"/>
            <a:headEnd/>
            <a:tailEnd/>
          </a:ln>
        </p:spPr>
      </p:pic>
      <p:cxnSp>
        <p:nvCxnSpPr>
          <p:cNvPr id="19" name="Straight Arrow Connector 18"/>
          <p:cNvCxnSpPr/>
          <p:nvPr/>
        </p:nvCxnSpPr>
        <p:spPr>
          <a:xfrm flipH="1">
            <a:off x="762000" y="4114800"/>
            <a:ext cx="1524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Thông</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gió (khi có lắp HRV)</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152400" y="533400"/>
            <a:ext cx="8839200" cy="338554"/>
          </a:xfrm>
          <a:prstGeom prst="rect">
            <a:avLst/>
          </a:prstGeom>
          <a:noFill/>
        </p:spPr>
        <p:txBody>
          <a:bodyPr wrap="square" rtlCol="0">
            <a:spAutoFit/>
          </a:bodyPr>
          <a:lstStyle/>
          <a:p>
            <a:pPr algn="ctr"/>
            <a:r>
              <a:rPr lang="en-US" sz="1600" b="1" smtClean="0">
                <a:latin typeface="Arial" pitchFamily="34" charset="0"/>
                <a:cs typeface="Arial" pitchFamily="34" charset="0"/>
              </a:rPr>
              <a:t>Vì mục đích bảo vệ cơ cấu, phải bật nguồn điều hòa trước khi cho chạy ít nhất 6 tiếng.</a:t>
            </a:r>
            <a:endParaRPr lang="en-US" sz="1600" b="1">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04800" y="1016704"/>
            <a:ext cx="2667000" cy="1726496"/>
          </a:xfrm>
          <a:prstGeom prst="rect">
            <a:avLst/>
          </a:prstGeom>
          <a:noFill/>
          <a:ln w="9525">
            <a:noFill/>
            <a:miter lim="800000"/>
            <a:headEnd/>
            <a:tailEnd/>
          </a:ln>
        </p:spPr>
      </p:pic>
      <p:sp>
        <p:nvSpPr>
          <p:cNvPr id="8" name="TextBox 7"/>
          <p:cNvSpPr txBox="1"/>
          <p:nvPr/>
        </p:nvSpPr>
        <p:spPr>
          <a:xfrm>
            <a:off x="3200400" y="1219200"/>
            <a:ext cx="5943600" cy="1600438"/>
          </a:xfrm>
          <a:prstGeom prst="rect">
            <a:avLst/>
          </a:prstGeom>
          <a:noFill/>
        </p:spPr>
        <p:txBody>
          <a:bodyPr wrap="square" rtlCol="0">
            <a:spAutoFit/>
          </a:bodyPr>
          <a:lstStyle/>
          <a:p>
            <a:r>
              <a:rPr lang="en-US" sz="1400" smtClean="0">
                <a:latin typeface="Arial" pitchFamily="34" charset="0"/>
                <a:cs typeface="Arial" pitchFamily="34" charset="0"/>
              </a:rPr>
              <a:t>Nhấn nút mode vài lần cho đến khi xuất hiện Vent.</a:t>
            </a:r>
            <a:br>
              <a:rPr lang="en-US" sz="1400" smtClean="0">
                <a:latin typeface="Arial" pitchFamily="34" charset="0"/>
                <a:cs typeface="Arial" pitchFamily="34" charset="0"/>
              </a:rPr>
            </a:br>
            <a:r>
              <a:rPr lang="en-US" sz="1400" smtClean="0">
                <a:latin typeface="Arial" pitchFamily="34" charset="0"/>
                <a:cs typeface="Arial" pitchFamily="34" charset="0"/>
              </a:rPr>
              <a:t/>
            </a:r>
            <a:br>
              <a:rPr lang="en-US" sz="1400" smtClean="0">
                <a:latin typeface="Arial" pitchFamily="34" charset="0"/>
                <a:cs typeface="Arial" pitchFamily="34" charset="0"/>
              </a:rPr>
            </a:br>
            <a:r>
              <a:rPr lang="en-US" sz="1400" smtClean="0">
                <a:latin typeface="Arial" pitchFamily="34" charset="0"/>
                <a:cs typeface="Arial" pitchFamily="34" charset="0"/>
              </a:rPr>
              <a:t>Chỉ dùng để chạy HRV, ở thời điểm mùa mà không cần thiết chạy nóng/lạnh.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Các chế độ chạy thông gió có thể thay đổi ở main menu. Gồm Auto, tiết kiệm năng lượng và bypass.</a:t>
            </a:r>
            <a:endParaRPr lang="en-US" sz="1400">
              <a:latin typeface="Arial" pitchFamily="34" charset="0"/>
              <a:cs typeface="Arial"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228600" y="2743200"/>
            <a:ext cx="2743200" cy="1835780"/>
          </a:xfrm>
          <a:prstGeom prst="rect">
            <a:avLst/>
          </a:prstGeom>
          <a:noFill/>
          <a:ln w="9525">
            <a:noFill/>
            <a:miter lim="800000"/>
            <a:headEnd/>
            <a:tailEnd/>
          </a:ln>
        </p:spPr>
      </p:pic>
      <p:sp>
        <p:nvSpPr>
          <p:cNvPr id="10" name="TextBox 9"/>
          <p:cNvSpPr txBox="1"/>
          <p:nvPr/>
        </p:nvSpPr>
        <p:spPr>
          <a:xfrm>
            <a:off x="3048000" y="2895600"/>
            <a:ext cx="5943600" cy="954107"/>
          </a:xfrm>
          <a:prstGeom prst="rect">
            <a:avLst/>
          </a:prstGeom>
          <a:noFill/>
        </p:spPr>
        <p:txBody>
          <a:bodyPr wrap="square" rtlCol="0">
            <a:spAutoFit/>
          </a:bodyPr>
          <a:lstStyle/>
          <a:p>
            <a:r>
              <a:rPr lang="en-US" sz="1400" smtClean="0">
                <a:latin typeface="Arial" pitchFamily="34" charset="0"/>
                <a:cs typeface="Arial" pitchFamily="34" charset="0"/>
              </a:rPr>
              <a:t>Vào main menu chọn Ventilation.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Chọn ventilation mode.</a:t>
            </a:r>
          </a:p>
          <a:p>
            <a:endParaRPr lang="en-US" sz="1400">
              <a:latin typeface="Arial" pitchFamily="34" charset="0"/>
              <a:cs typeface="Arial" pitchFamily="34" charset="0"/>
            </a:endParaRPr>
          </a:p>
        </p:txBody>
      </p:sp>
      <p:sp>
        <p:nvSpPr>
          <p:cNvPr id="11" name="Rectangle 10"/>
          <p:cNvSpPr/>
          <p:nvPr/>
        </p:nvSpPr>
        <p:spPr>
          <a:xfrm>
            <a:off x="381000" y="3505200"/>
            <a:ext cx="2209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cstate="print"/>
          <a:srcRect/>
          <a:stretch>
            <a:fillRect/>
          </a:stretch>
        </p:blipFill>
        <p:spPr bwMode="auto">
          <a:xfrm>
            <a:off x="6019800" y="2819400"/>
            <a:ext cx="2752725" cy="1838325"/>
          </a:xfrm>
          <a:prstGeom prst="rect">
            <a:avLst/>
          </a:prstGeom>
          <a:noFill/>
          <a:ln w="9525">
            <a:noFill/>
            <a:miter lim="800000"/>
            <a:headEnd/>
            <a:tailEnd/>
          </a:ln>
        </p:spPr>
      </p:pic>
      <p:sp>
        <p:nvSpPr>
          <p:cNvPr id="13" name="TextBox 12"/>
          <p:cNvSpPr txBox="1"/>
          <p:nvPr/>
        </p:nvSpPr>
        <p:spPr>
          <a:xfrm>
            <a:off x="2971800" y="4953000"/>
            <a:ext cx="6019800" cy="1600438"/>
          </a:xfrm>
          <a:prstGeom prst="rect">
            <a:avLst/>
          </a:prstGeom>
          <a:noFill/>
        </p:spPr>
        <p:txBody>
          <a:bodyPr wrap="square" rtlCol="0">
            <a:spAutoFit/>
          </a:bodyPr>
          <a:lstStyle/>
          <a:p>
            <a:endParaRPr lang="en-US" sz="1400" smtClean="0">
              <a:latin typeface="Arial" pitchFamily="34" charset="0"/>
              <a:cs typeface="Arial" pitchFamily="34" charset="0"/>
            </a:endParaRPr>
          </a:p>
          <a:p>
            <a:r>
              <a:rPr lang="en-US" sz="1400" smtClean="0">
                <a:latin typeface="Arial" pitchFamily="34" charset="0"/>
                <a:cs typeface="Arial" pitchFamily="34" charset="0"/>
              </a:rPr>
              <a:t>Bấm lên xuống để chuyển các chế độ</a:t>
            </a:r>
          </a:p>
          <a:p>
            <a:r>
              <a:rPr lang="en-US" sz="1400" smtClean="0">
                <a:latin typeface="Arial" pitchFamily="34" charset="0"/>
                <a:cs typeface="Arial" pitchFamily="34" charset="0"/>
              </a:rPr>
              <a:t>Bypass – Energy Reclaim vent – Auto. Bấm menu để xác nhận.</a:t>
            </a:r>
          </a:p>
          <a:p>
            <a:r>
              <a:rPr lang="en-US" sz="1400" smtClean="0">
                <a:latin typeface="Arial" pitchFamily="34" charset="0"/>
                <a:cs typeface="Arial" pitchFamily="34" charset="0"/>
              </a:rPr>
              <a:t>Bypass: gió ngoài trời đưa thẳng vào phòng mà không cần trao đổi nhiệt.</a:t>
            </a:r>
          </a:p>
          <a:p>
            <a:r>
              <a:rPr lang="en-US" sz="1400" smtClean="0">
                <a:latin typeface="Arial" pitchFamily="34" charset="0"/>
                <a:cs typeface="Arial" pitchFamily="34" charset="0"/>
              </a:rPr>
              <a:t>Energy Reclaim…: gió ngoài trời đưa vào phòng và qua trao đổi nhiệt.</a:t>
            </a:r>
          </a:p>
          <a:p>
            <a:r>
              <a:rPr lang="en-US" sz="1400" smtClean="0">
                <a:latin typeface="Arial" pitchFamily="34" charset="0"/>
                <a:cs typeface="Arial" pitchFamily="34" charset="0"/>
              </a:rPr>
              <a:t>Auto: hệ thống tự động lấy các tín hiệu và cài đặt từ FCU và HRV để tự động chuyển đổi giữa Bypass và Energy Reclaim.</a:t>
            </a:r>
            <a:endParaRPr lang="en-US" sz="1400">
              <a:latin typeface="Arial" pitchFamily="34" charset="0"/>
              <a:cs typeface="Arial" pitchFamily="34" charset="0"/>
            </a:endParaRPr>
          </a:p>
        </p:txBody>
      </p:sp>
      <p:pic>
        <p:nvPicPr>
          <p:cNvPr id="3076" name="Picture 4"/>
          <p:cNvPicPr>
            <a:picLocks noChangeAspect="1" noChangeArrowheads="1"/>
          </p:cNvPicPr>
          <p:nvPr/>
        </p:nvPicPr>
        <p:blipFill>
          <a:blip r:embed="rId5" cstate="print"/>
          <a:srcRect/>
          <a:stretch>
            <a:fillRect/>
          </a:stretch>
        </p:blipFill>
        <p:spPr bwMode="auto">
          <a:xfrm>
            <a:off x="228600" y="4800601"/>
            <a:ext cx="2771775" cy="1863300"/>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3505200" y="3743325"/>
            <a:ext cx="1733550" cy="828675"/>
          </a:xfrm>
          <a:prstGeom prst="rect">
            <a:avLst/>
          </a:prstGeom>
          <a:noFill/>
          <a:ln w="9525">
            <a:noFill/>
            <a:miter lim="800000"/>
            <a:headEnd/>
            <a:tailEnd/>
          </a:ln>
        </p:spPr>
      </p:pic>
      <p:cxnSp>
        <p:nvCxnSpPr>
          <p:cNvPr id="14" name="Straight Arrow Connector 13"/>
          <p:cNvCxnSpPr/>
          <p:nvPr/>
        </p:nvCxnSpPr>
        <p:spPr>
          <a:xfrm>
            <a:off x="3048000" y="3657600"/>
            <a:ext cx="2895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04800" y="228600"/>
            <a:ext cx="2965267" cy="2005012"/>
          </a:xfrm>
          <a:prstGeom prst="rect">
            <a:avLst/>
          </a:prstGeom>
          <a:noFill/>
          <a:ln w="9525">
            <a:noFill/>
            <a:miter lim="800000"/>
            <a:headEnd/>
            <a:tailEnd/>
          </a:ln>
        </p:spPr>
      </p:pic>
      <p:sp>
        <p:nvSpPr>
          <p:cNvPr id="5" name="TextBox 4"/>
          <p:cNvSpPr txBox="1"/>
          <p:nvPr/>
        </p:nvSpPr>
        <p:spPr>
          <a:xfrm>
            <a:off x="3429000" y="381000"/>
            <a:ext cx="5943600" cy="954107"/>
          </a:xfrm>
          <a:prstGeom prst="rect">
            <a:avLst/>
          </a:prstGeom>
          <a:noFill/>
        </p:spPr>
        <p:txBody>
          <a:bodyPr wrap="square" rtlCol="0">
            <a:spAutoFit/>
          </a:bodyPr>
          <a:lstStyle/>
          <a:p>
            <a:r>
              <a:rPr lang="en-US" sz="1400" smtClean="0">
                <a:latin typeface="Arial" pitchFamily="34" charset="0"/>
                <a:cs typeface="Arial" pitchFamily="34" charset="0"/>
              </a:rPr>
              <a:t>Điều chỉnh tốc độ thông gió.</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Chọn ventilation rate.</a:t>
            </a:r>
          </a:p>
          <a:p>
            <a:endParaRPr lang="en-US" sz="1400">
              <a:latin typeface="Arial" pitchFamily="34" charset="0"/>
              <a:cs typeface="Arial"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304800" y="2362200"/>
            <a:ext cx="2905760" cy="1981200"/>
          </a:xfrm>
          <a:prstGeom prst="rect">
            <a:avLst/>
          </a:prstGeom>
          <a:noFill/>
          <a:ln w="9525">
            <a:noFill/>
            <a:miter lim="800000"/>
            <a:headEnd/>
            <a:tailEnd/>
          </a:ln>
        </p:spPr>
      </p:pic>
      <p:sp>
        <p:nvSpPr>
          <p:cNvPr id="7" name="TextBox 6"/>
          <p:cNvSpPr txBox="1"/>
          <p:nvPr/>
        </p:nvSpPr>
        <p:spPr>
          <a:xfrm>
            <a:off x="3429000" y="2855893"/>
            <a:ext cx="2590800" cy="1384995"/>
          </a:xfrm>
          <a:prstGeom prst="rect">
            <a:avLst/>
          </a:prstGeom>
          <a:noFill/>
        </p:spPr>
        <p:txBody>
          <a:bodyPr wrap="square" rtlCol="0">
            <a:spAutoFit/>
          </a:bodyPr>
          <a:lstStyle/>
          <a:p>
            <a:r>
              <a:rPr lang="en-US" sz="1400" smtClean="0">
                <a:latin typeface="Arial" pitchFamily="34" charset="0"/>
                <a:cs typeface="Arial" pitchFamily="34" charset="0"/>
              </a:rPr>
              <a:t>Bấm nút mũi tên lên xuống để chọn giữa Low – High.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nút menu lần nữa để xác nhận cài đặt.</a:t>
            </a:r>
          </a:p>
          <a:p>
            <a:endParaRPr lang="en-US" sz="1400">
              <a:latin typeface="Arial" pitchFamily="34" charset="0"/>
              <a:cs typeface="Arial" pitchFamily="34" charset="0"/>
            </a:endParaRPr>
          </a:p>
        </p:txBody>
      </p:sp>
      <p:pic>
        <p:nvPicPr>
          <p:cNvPr id="5124" name="Picture 4"/>
          <p:cNvPicPr>
            <a:picLocks noChangeAspect="1" noChangeArrowheads="1"/>
          </p:cNvPicPr>
          <p:nvPr/>
        </p:nvPicPr>
        <p:blipFill>
          <a:blip r:embed="rId4" cstate="print"/>
          <a:srcRect/>
          <a:stretch>
            <a:fillRect/>
          </a:stretch>
        </p:blipFill>
        <p:spPr bwMode="auto">
          <a:xfrm>
            <a:off x="457200" y="4800600"/>
            <a:ext cx="2581275" cy="1181100"/>
          </a:xfrm>
          <a:prstGeom prst="rect">
            <a:avLst/>
          </a:prstGeom>
          <a:noFill/>
          <a:ln w="9525">
            <a:noFill/>
            <a:miter lim="800000"/>
            <a:headEnd/>
            <a:tailEnd/>
          </a:ln>
        </p:spPr>
      </p:pic>
      <p:sp>
        <p:nvSpPr>
          <p:cNvPr id="9" name="TextBox 8"/>
          <p:cNvSpPr txBox="1"/>
          <p:nvPr/>
        </p:nvSpPr>
        <p:spPr>
          <a:xfrm>
            <a:off x="3124200" y="5128736"/>
            <a:ext cx="5943600" cy="738664"/>
          </a:xfrm>
          <a:prstGeom prst="rect">
            <a:avLst/>
          </a:prstGeom>
          <a:noFill/>
        </p:spPr>
        <p:txBody>
          <a:bodyPr wrap="square" rtlCol="0">
            <a:spAutoFit/>
          </a:bodyPr>
          <a:lstStyle/>
          <a:p>
            <a:r>
              <a:rPr lang="en-US" sz="1400" smtClean="0">
                <a:latin typeface="Arial" pitchFamily="34" charset="0"/>
                <a:cs typeface="Arial" pitchFamily="34" charset="0"/>
              </a:rPr>
              <a:t>Trong trường hợp không muốn cài đặt nữa, hoặc do sơ suất bấm nhầm,</a:t>
            </a:r>
          </a:p>
          <a:p>
            <a:r>
              <a:rPr lang="en-US" sz="1400" smtClean="0">
                <a:latin typeface="Arial" pitchFamily="34" charset="0"/>
                <a:cs typeface="Arial" pitchFamily="34" charset="0"/>
              </a:rPr>
              <a:t>bấm nút cancle để hủy và thoát ra trở lại màn hình trước.</a:t>
            </a:r>
          </a:p>
          <a:p>
            <a:endParaRPr lang="en-US" sz="1400">
              <a:latin typeface="Arial" pitchFamily="34" charset="0"/>
              <a:cs typeface="Arial" pitchFamily="34" charset="0"/>
            </a:endParaRPr>
          </a:p>
        </p:txBody>
      </p:sp>
      <p:pic>
        <p:nvPicPr>
          <p:cNvPr id="8" name="Picture 5"/>
          <p:cNvPicPr>
            <a:picLocks noChangeAspect="1" noChangeArrowheads="1"/>
          </p:cNvPicPr>
          <p:nvPr/>
        </p:nvPicPr>
        <p:blipFill>
          <a:blip r:embed="rId5" cstate="print"/>
          <a:srcRect/>
          <a:stretch>
            <a:fillRect/>
          </a:stretch>
        </p:blipFill>
        <p:spPr bwMode="auto">
          <a:xfrm>
            <a:off x="6248400" y="1676400"/>
            <a:ext cx="1885950" cy="22669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8600" y="1752600"/>
            <a:ext cx="2362200" cy="1601157"/>
          </a:xfrm>
          <a:prstGeom prst="rect">
            <a:avLst/>
          </a:prstGeom>
          <a:noFill/>
          <a:ln w="9525">
            <a:noFill/>
            <a:miter lim="800000"/>
            <a:headEnd/>
            <a:tailEnd/>
          </a:ln>
        </p:spPr>
      </p:pic>
      <p:sp>
        <p:nvSpPr>
          <p:cNvPr id="5" name="TextBox 4"/>
          <p:cNvSpPr txBox="1"/>
          <p:nvPr/>
        </p:nvSpPr>
        <p:spPr>
          <a:xfrm>
            <a:off x="2971800" y="1905001"/>
            <a:ext cx="5943600" cy="954107"/>
          </a:xfrm>
          <a:prstGeom prst="rect">
            <a:avLst/>
          </a:prstGeom>
          <a:noFill/>
        </p:spPr>
        <p:txBody>
          <a:bodyPr wrap="square" rtlCol="0">
            <a:spAutoFit/>
          </a:bodyPr>
          <a:lstStyle/>
          <a:p>
            <a:r>
              <a:rPr lang="en-US" sz="1400" smtClean="0">
                <a:latin typeface="Arial" pitchFamily="34" charset="0"/>
                <a:cs typeface="Arial" pitchFamily="34" charset="0"/>
              </a:rPr>
              <a:t>Bấm nút ON/OFF để chạy bộ hồi nhiệt thông gió HRV.</a:t>
            </a:r>
          </a:p>
          <a:p>
            <a:endParaRPr lang="en-US" sz="1400" smtClean="0">
              <a:latin typeface="Arial" pitchFamily="34" charset="0"/>
              <a:cs typeface="Arial" pitchFamily="34" charset="0"/>
            </a:endParaRPr>
          </a:p>
          <a:p>
            <a:r>
              <a:rPr lang="en-US" sz="1400" smtClean="0">
                <a:latin typeface="Arial" pitchFamily="34" charset="0"/>
                <a:cs typeface="Arial" pitchFamily="34" charset="0"/>
              </a:rPr>
              <a:t>Khi  bấm nút ON/OFF lần nữa thì HRV sẽ tắt và đèn nền remote cũng tắt.</a:t>
            </a:r>
            <a:endParaRPr lang="en-US" sz="140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Cấp</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quyền lựa chọn cool/heat (chỉ VRV)</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304800" y="990601"/>
            <a:ext cx="2765076" cy="18288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810000" y="1295400"/>
            <a:ext cx="1069099" cy="600075"/>
          </a:xfrm>
          <a:prstGeom prst="rect">
            <a:avLst/>
          </a:prstGeom>
          <a:noFill/>
          <a:ln w="9525">
            <a:noFill/>
            <a:miter lim="800000"/>
            <a:headEnd/>
            <a:tailEnd/>
          </a:ln>
        </p:spPr>
      </p:pic>
      <p:sp>
        <p:nvSpPr>
          <p:cNvPr id="8" name="TextBox 7"/>
          <p:cNvSpPr txBox="1"/>
          <p:nvPr/>
        </p:nvSpPr>
        <p:spPr>
          <a:xfrm>
            <a:off x="3200400" y="1066562"/>
            <a:ext cx="5181600" cy="1600438"/>
          </a:xfrm>
          <a:prstGeom prst="rect">
            <a:avLst/>
          </a:prstGeom>
          <a:noFill/>
        </p:spPr>
        <p:txBody>
          <a:bodyPr wrap="square" rtlCol="0">
            <a:spAutoFit/>
          </a:bodyPr>
          <a:lstStyle/>
          <a:p>
            <a:r>
              <a:rPr lang="en-US" sz="1400" smtClean="0">
                <a:latin typeface="Arial" pitchFamily="34" charset="0"/>
                <a:cs typeface="Arial" pitchFamily="34" charset="0"/>
              </a:rPr>
              <a:t>Chọn remote KHÔNG có biểu tượng Chuyển giao quyền điều khiển.</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cho đèn nền remote sáng lên, rồi bấm giữ nút mode cho được hơn 5s.</a:t>
            </a:r>
          </a:p>
          <a:p>
            <a:endParaRPr lang="en-US" sz="1400">
              <a:latin typeface="Arial" pitchFamily="34" charset="0"/>
              <a:cs typeface="Arial" pitchFamily="34" charset="0"/>
            </a:endParaRPr>
          </a:p>
        </p:txBody>
      </p:sp>
      <p:pic>
        <p:nvPicPr>
          <p:cNvPr id="6148" name="Picture 4"/>
          <p:cNvPicPr>
            <a:picLocks noChangeAspect="1" noChangeArrowheads="1"/>
          </p:cNvPicPr>
          <p:nvPr/>
        </p:nvPicPr>
        <p:blipFill>
          <a:blip r:embed="rId4" cstate="print"/>
          <a:srcRect/>
          <a:stretch>
            <a:fillRect/>
          </a:stretch>
        </p:blipFill>
        <p:spPr bwMode="auto">
          <a:xfrm>
            <a:off x="295275" y="2971800"/>
            <a:ext cx="2752725" cy="188595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4191000" y="3124200"/>
            <a:ext cx="1069099" cy="600075"/>
          </a:xfrm>
          <a:prstGeom prst="rect">
            <a:avLst/>
          </a:prstGeom>
          <a:noFill/>
          <a:ln w="9525">
            <a:noFill/>
            <a:miter lim="800000"/>
            <a:headEnd/>
            <a:tailEnd/>
          </a:ln>
        </p:spPr>
      </p:pic>
      <p:sp>
        <p:nvSpPr>
          <p:cNvPr id="11" name="TextBox 10"/>
          <p:cNvSpPr txBox="1"/>
          <p:nvPr/>
        </p:nvSpPr>
        <p:spPr>
          <a:xfrm>
            <a:off x="3200400" y="3110805"/>
            <a:ext cx="5715000" cy="1384995"/>
          </a:xfrm>
          <a:prstGeom prst="rect">
            <a:avLst/>
          </a:prstGeom>
          <a:noFill/>
        </p:spPr>
        <p:txBody>
          <a:bodyPr wrap="square" rtlCol="0">
            <a:spAutoFit/>
          </a:bodyPr>
          <a:lstStyle/>
          <a:p>
            <a:r>
              <a:rPr lang="en-US" sz="1400" smtClean="0">
                <a:latin typeface="Arial" pitchFamily="34" charset="0"/>
                <a:cs typeface="Arial" pitchFamily="34" charset="0"/>
              </a:rPr>
              <a:t>Biểu tượng                        sẽ xuất hiện nhấp nháy trên tất cả remote, </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r>
              <a:rPr lang="en-US" sz="1400" smtClean="0">
                <a:latin typeface="Arial" pitchFamily="34" charset="0"/>
                <a:cs typeface="Arial" pitchFamily="34" charset="0"/>
              </a:rPr>
              <a:t>của tất cả dàn lạnh trong cùng một hệ dàn nóng.</a:t>
            </a:r>
          </a:p>
          <a:p>
            <a:endParaRPr lang="en-US" sz="1400" smtClean="0">
              <a:latin typeface="Arial" pitchFamily="34" charset="0"/>
              <a:cs typeface="Arial" pitchFamily="34" charset="0"/>
            </a:endParaRPr>
          </a:p>
          <a:p>
            <a:endParaRPr lang="en-US" sz="1400">
              <a:latin typeface="Arial" pitchFamily="34" charset="0"/>
              <a:cs typeface="Arial" pitchFamily="34" charset="0"/>
            </a:endParaRPr>
          </a:p>
        </p:txBody>
      </p:sp>
      <p:pic>
        <p:nvPicPr>
          <p:cNvPr id="6149" name="Picture 5"/>
          <p:cNvPicPr>
            <a:picLocks noChangeAspect="1" noChangeArrowheads="1"/>
          </p:cNvPicPr>
          <p:nvPr/>
        </p:nvPicPr>
        <p:blipFill>
          <a:blip r:embed="rId5" cstate="print"/>
          <a:srcRect/>
          <a:stretch>
            <a:fillRect/>
          </a:stretch>
        </p:blipFill>
        <p:spPr bwMode="auto">
          <a:xfrm>
            <a:off x="6858000" y="2209800"/>
            <a:ext cx="1914525" cy="904875"/>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381000" y="5410200"/>
            <a:ext cx="1914525" cy="904875"/>
          </a:xfrm>
          <a:prstGeom prst="rect">
            <a:avLst/>
          </a:prstGeom>
          <a:noFill/>
          <a:ln w="9525">
            <a:noFill/>
            <a:miter lim="800000"/>
            <a:headEnd/>
            <a:tailEnd/>
          </a:ln>
        </p:spPr>
      </p:pic>
      <p:sp>
        <p:nvSpPr>
          <p:cNvPr id="14" name="TextBox 13"/>
          <p:cNvSpPr txBox="1"/>
          <p:nvPr/>
        </p:nvSpPr>
        <p:spPr>
          <a:xfrm>
            <a:off x="2209800" y="5181600"/>
            <a:ext cx="5715000" cy="1815882"/>
          </a:xfrm>
          <a:prstGeom prst="rect">
            <a:avLst/>
          </a:prstGeom>
          <a:noFill/>
        </p:spPr>
        <p:txBody>
          <a:bodyPr wrap="square" rtlCol="0">
            <a:spAutoFit/>
          </a:bodyPr>
          <a:lstStyle/>
          <a:p>
            <a:r>
              <a:rPr lang="en-US" sz="1400" smtClean="0">
                <a:latin typeface="Arial" pitchFamily="34" charset="0"/>
                <a:cs typeface="Arial" pitchFamily="34" charset="0"/>
              </a:rPr>
              <a:t>Chọn remote cần cấp quyền điều khiển.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nút mode trên remote đó, thì biểu tượng</a:t>
            </a:r>
          </a:p>
          <a:p>
            <a:r>
              <a:rPr lang="en-US" sz="1400" smtClean="0">
                <a:latin typeface="Arial" pitchFamily="34" charset="0"/>
                <a:cs typeface="Arial" pitchFamily="34" charset="0"/>
              </a:rPr>
              <a:t>sẽ biến mất.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Các remote còn lại sẽ giữ lại biểu tượng</a:t>
            </a:r>
          </a:p>
          <a:p>
            <a:endParaRPr lang="en-US" sz="1400" smtClean="0">
              <a:latin typeface="Arial" pitchFamily="34" charset="0"/>
              <a:cs typeface="Arial" pitchFamily="34" charset="0"/>
            </a:endParaRPr>
          </a:p>
          <a:p>
            <a:endParaRPr lang="en-US" sz="1400">
              <a:latin typeface="Arial" pitchFamily="34" charset="0"/>
              <a:cs typeface="Arial" pitchFamily="34" charset="0"/>
            </a:endParaRPr>
          </a:p>
        </p:txBody>
      </p:sp>
      <p:pic>
        <p:nvPicPr>
          <p:cNvPr id="6151" name="Picture 7"/>
          <p:cNvPicPr>
            <a:picLocks noChangeAspect="1" noChangeArrowheads="1"/>
          </p:cNvPicPr>
          <p:nvPr/>
        </p:nvPicPr>
        <p:blipFill>
          <a:blip r:embed="rId6" cstate="print"/>
          <a:srcRect/>
          <a:stretch>
            <a:fillRect/>
          </a:stretch>
        </p:blipFill>
        <p:spPr bwMode="auto">
          <a:xfrm>
            <a:off x="6324600" y="4876800"/>
            <a:ext cx="2819400" cy="1857375"/>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5715000" y="5915578"/>
            <a:ext cx="457200" cy="256622"/>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5486400" y="6406207"/>
            <a:ext cx="533400" cy="29939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534400" cy="954107"/>
          </a:xfrm>
          <a:prstGeom prst="rect">
            <a:avLst/>
          </a:prstGeom>
          <a:noFill/>
        </p:spPr>
        <p:txBody>
          <a:bodyPr wrap="square" rtlCol="0">
            <a:spAutoFit/>
          </a:bodyPr>
          <a:lstStyle/>
          <a:p>
            <a:r>
              <a:rPr lang="en-US" sz="1400" smtClean="0">
                <a:latin typeface="Arial" pitchFamily="34" charset="0"/>
                <a:cs typeface="Arial" pitchFamily="34" charset="0"/>
              </a:rPr>
              <a:t>Nếu trong hệ thống có sử dụng bộ lựa chọn cool/heat (cool/heat selector) để cài đặt thì toàn bộ remote sẽ bị cấm, và xuất hiện biểu tượng</a:t>
            </a:r>
          </a:p>
          <a:p>
            <a:endParaRPr lang="en-US" sz="1400" smtClean="0">
              <a:latin typeface="Arial" pitchFamily="34" charset="0"/>
              <a:cs typeface="Arial" pitchFamily="34" charset="0"/>
            </a:endParaRPr>
          </a:p>
          <a:p>
            <a:endParaRPr lang="en-US" sz="1400">
              <a:latin typeface="Arial" pitchFamily="34" charset="0"/>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3088292" y="685800"/>
            <a:ext cx="950308" cy="533400"/>
          </a:xfrm>
          <a:prstGeom prst="rect">
            <a:avLst/>
          </a:prstGeom>
          <a:noFill/>
          <a:ln w="9525">
            <a:noFill/>
            <a:miter lim="800000"/>
            <a:headEnd/>
            <a:tailEnd/>
          </a:ln>
        </p:spPr>
      </p:pic>
      <p:sp>
        <p:nvSpPr>
          <p:cNvPr id="6" name="TextBox 5"/>
          <p:cNvSpPr txBox="1"/>
          <p:nvPr/>
        </p:nvSpPr>
        <p:spPr>
          <a:xfrm>
            <a:off x="381000" y="1524001"/>
            <a:ext cx="8534400" cy="1815882"/>
          </a:xfrm>
          <a:prstGeom prst="rect">
            <a:avLst/>
          </a:prstGeom>
          <a:noFill/>
        </p:spPr>
        <p:txBody>
          <a:bodyPr wrap="square" rtlCol="0">
            <a:spAutoFit/>
          </a:bodyPr>
          <a:lstStyle/>
          <a:p>
            <a:r>
              <a:rPr lang="en-US" sz="1400" smtClean="0">
                <a:latin typeface="Arial" pitchFamily="34" charset="0"/>
                <a:cs typeface="Arial" pitchFamily="34" charset="0"/>
              </a:rPr>
              <a:t>Nguyên tắc làm việc: gọi remote được cấp quyền là remote chủ.</a:t>
            </a:r>
          </a:p>
          <a:p>
            <a:endParaRPr lang="en-US" sz="1400" smtClean="0">
              <a:latin typeface="Arial" pitchFamily="34" charset="0"/>
              <a:cs typeface="Arial" pitchFamily="34" charset="0"/>
            </a:endParaRPr>
          </a:p>
          <a:p>
            <a:r>
              <a:rPr lang="en-US" sz="1400" smtClean="0">
                <a:latin typeface="Arial" pitchFamily="34" charset="0"/>
                <a:cs typeface="Arial" pitchFamily="34" charset="0"/>
              </a:rPr>
              <a:t>Khi remote chủ chọn các chế độ cool, heat, dry hoặc auto thì toàn bộ dàn lạnh trong hệ dàn nóng sẽ bắt buộc chạy theo đúng chế độ đó và không đổi được. Các remote phụ chỉ được chuyển sang chạy quạt hoặc tuân theo remote chủ.</a:t>
            </a:r>
          </a:p>
          <a:p>
            <a:r>
              <a:rPr lang="en-US" sz="1400" smtClean="0">
                <a:latin typeface="Arial" pitchFamily="34" charset="0"/>
                <a:cs typeface="Arial" pitchFamily="34" charset="0"/>
              </a:rPr>
              <a:t>Nếu remote chủ chạy cool hoặc dry, thì remote phụ có thể chuyển đổi giữa cool hoặc dry hoặc quạt.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Khi remote chủ chạy quạt thì toàn bộ hệ chỉ có thể chạy quạt.</a:t>
            </a:r>
          </a:p>
        </p:txBody>
      </p:sp>
      <p:sp>
        <p:nvSpPr>
          <p:cNvPr id="7" name="TextBox 6"/>
          <p:cNvSpPr txBox="1"/>
          <p:nvPr/>
        </p:nvSpPr>
        <p:spPr>
          <a:xfrm>
            <a:off x="381000" y="4051518"/>
            <a:ext cx="8534400" cy="738664"/>
          </a:xfrm>
          <a:prstGeom prst="rect">
            <a:avLst/>
          </a:prstGeom>
          <a:noFill/>
        </p:spPr>
        <p:txBody>
          <a:bodyPr wrap="square" rtlCol="0">
            <a:spAutoFit/>
          </a:bodyPr>
          <a:lstStyle/>
          <a:p>
            <a:r>
              <a:rPr lang="en-US" sz="1400" smtClean="0">
                <a:latin typeface="Arial" pitchFamily="34" charset="0"/>
                <a:cs typeface="Arial" pitchFamily="34" charset="0"/>
              </a:rPr>
              <a:t>Cấp quyền lựa chọn cool/heat cần phải được cài trên remote của các hệ bơm nhiệt (heat pump) và hồi nhiệt (heat recovery), trên một trong số các remote của hệ.</a:t>
            </a:r>
          </a:p>
          <a:p>
            <a:r>
              <a:rPr lang="en-US" sz="1400" smtClean="0">
                <a:latin typeface="Arial" pitchFamily="34" charset="0"/>
                <a:cs typeface="Arial" pitchFamily="34" charset="0"/>
              </a:rPr>
              <a:t>Ở hệ chỉ chạy lạnh thì không cần thiết.</a:t>
            </a:r>
          </a:p>
        </p:txBody>
      </p:sp>
      <p:pic>
        <p:nvPicPr>
          <p:cNvPr id="8194" name="Picture 2"/>
          <p:cNvPicPr>
            <a:picLocks noChangeAspect="1" noChangeArrowheads="1"/>
          </p:cNvPicPr>
          <p:nvPr/>
        </p:nvPicPr>
        <p:blipFill>
          <a:blip r:embed="rId3" cstate="print"/>
          <a:srcRect/>
          <a:stretch>
            <a:fillRect/>
          </a:stretch>
        </p:blipFill>
        <p:spPr bwMode="auto">
          <a:xfrm>
            <a:off x="5105400" y="4471988"/>
            <a:ext cx="3566271" cy="22336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8600" y="914400"/>
            <a:ext cx="2828925" cy="1895475"/>
          </a:xfrm>
          <a:prstGeom prst="rect">
            <a:avLst/>
          </a:prstGeom>
          <a:noFill/>
          <a:ln w="9525">
            <a:noFill/>
            <a:miter lim="800000"/>
            <a:headEnd/>
            <a:tailEnd/>
          </a:ln>
        </p:spPr>
      </p:pic>
      <p:sp>
        <p:nvSpPr>
          <p:cNvPr id="5" name="Title 1"/>
          <p:cNvSpPr txBox="1">
            <a:spLocks/>
          </p:cNvSpPr>
          <p:nvPr/>
        </p:nvSpPr>
        <p:spPr>
          <a:xfrm>
            <a:off x="457200" y="1222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Khóa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nút</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pic>
        <p:nvPicPr>
          <p:cNvPr id="7171" name="Picture 3"/>
          <p:cNvPicPr>
            <a:picLocks noChangeAspect="1" noChangeArrowheads="1"/>
          </p:cNvPicPr>
          <p:nvPr/>
        </p:nvPicPr>
        <p:blipFill>
          <a:blip r:embed="rId3" cstate="print"/>
          <a:srcRect/>
          <a:stretch>
            <a:fillRect/>
          </a:stretch>
        </p:blipFill>
        <p:spPr bwMode="auto">
          <a:xfrm>
            <a:off x="266700" y="2971800"/>
            <a:ext cx="2781300" cy="184785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172200" y="1524000"/>
            <a:ext cx="1819275" cy="866775"/>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4343400" y="4419600"/>
            <a:ext cx="1438275" cy="800100"/>
          </a:xfrm>
          <a:prstGeom prst="rect">
            <a:avLst/>
          </a:prstGeom>
          <a:noFill/>
          <a:ln w="9525">
            <a:noFill/>
            <a:miter lim="800000"/>
            <a:headEnd/>
            <a:tailEnd/>
          </a:ln>
        </p:spPr>
      </p:pic>
      <p:sp>
        <p:nvSpPr>
          <p:cNvPr id="9" name="TextBox 8"/>
          <p:cNvSpPr txBox="1"/>
          <p:nvPr/>
        </p:nvSpPr>
        <p:spPr>
          <a:xfrm>
            <a:off x="3124200" y="990600"/>
            <a:ext cx="5181600" cy="1384995"/>
          </a:xfrm>
          <a:prstGeom prst="rect">
            <a:avLst/>
          </a:prstGeom>
          <a:noFill/>
        </p:spPr>
        <p:txBody>
          <a:bodyPr wrap="square" rtlCol="0">
            <a:spAutoFit/>
          </a:bodyPr>
          <a:lstStyle/>
          <a:p>
            <a:r>
              <a:rPr lang="en-US" sz="1400" smtClean="0">
                <a:latin typeface="Arial" pitchFamily="34" charset="0"/>
                <a:cs typeface="Arial" pitchFamily="34" charset="0"/>
              </a:rPr>
              <a:t>Chọn remote cần khóa nút. Bấm cho đèn nền sáng.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giữ nút Menu trong hơn 5s.</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a:latin typeface="Arial" pitchFamily="34" charset="0"/>
              <a:cs typeface="Arial" pitchFamily="34" charset="0"/>
            </a:endParaRPr>
          </a:p>
        </p:txBody>
      </p:sp>
      <p:sp>
        <p:nvSpPr>
          <p:cNvPr id="10" name="TextBox 9"/>
          <p:cNvSpPr txBox="1"/>
          <p:nvPr/>
        </p:nvSpPr>
        <p:spPr>
          <a:xfrm>
            <a:off x="3124200" y="3187005"/>
            <a:ext cx="5181600" cy="1815882"/>
          </a:xfrm>
          <a:prstGeom prst="rect">
            <a:avLst/>
          </a:prstGeom>
          <a:noFill/>
        </p:spPr>
        <p:txBody>
          <a:bodyPr wrap="square" rtlCol="0">
            <a:spAutoFit/>
          </a:bodyPr>
          <a:lstStyle/>
          <a:p>
            <a:r>
              <a:rPr lang="en-US" sz="1400" smtClean="0">
                <a:latin typeface="Arial" pitchFamily="34" charset="0"/>
                <a:cs typeface="Arial" pitchFamily="34" charset="0"/>
              </a:rPr>
              <a:t>Remote sẽ hiện biểu tượng khóa. Toàn bộ nút trên remote sẽ bị khóa và không có tác dụng.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Để mở khóa remote, bấm giữ lại nút menu cho hơn 5s (đèn nền sáng)</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334000" y="723900"/>
            <a:ext cx="2743200" cy="183578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800100"/>
            <a:ext cx="2800350" cy="18669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95650" y="1333500"/>
            <a:ext cx="1733550" cy="828675"/>
          </a:xfrm>
          <a:prstGeom prst="rect">
            <a:avLst/>
          </a:prstGeom>
          <a:noFill/>
          <a:ln w="9525">
            <a:noFill/>
            <a:miter lim="800000"/>
            <a:headEnd/>
            <a:tailEnd/>
          </a:ln>
        </p:spPr>
      </p:pic>
      <p:sp>
        <p:nvSpPr>
          <p:cNvPr id="7" name="Title 1"/>
          <p:cNvSpPr txBox="1">
            <a:spLocks/>
          </p:cNvSpPr>
          <p:nvPr/>
        </p:nvSpPr>
        <p:spPr>
          <a:xfrm>
            <a:off x="457200" y="1222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Sử</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dụng main menu</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pic>
        <p:nvPicPr>
          <p:cNvPr id="8" name="Picture 6"/>
          <p:cNvPicPr>
            <a:picLocks noChangeAspect="1" noChangeArrowheads="1"/>
          </p:cNvPicPr>
          <p:nvPr/>
        </p:nvPicPr>
        <p:blipFill>
          <a:blip r:embed="rId5" cstate="print"/>
          <a:srcRect/>
          <a:stretch>
            <a:fillRect/>
          </a:stretch>
        </p:blipFill>
        <p:spPr bwMode="auto">
          <a:xfrm>
            <a:off x="2209800" y="3200400"/>
            <a:ext cx="1495425" cy="742950"/>
          </a:xfrm>
          <a:prstGeom prst="rect">
            <a:avLst/>
          </a:prstGeom>
          <a:noFill/>
          <a:ln w="9525">
            <a:noFill/>
            <a:miter lim="800000"/>
            <a:headEnd/>
            <a:tailEnd/>
          </a:ln>
        </p:spPr>
      </p:pic>
      <p:sp>
        <p:nvSpPr>
          <p:cNvPr id="9" name="TextBox 8"/>
          <p:cNvSpPr txBox="1"/>
          <p:nvPr/>
        </p:nvSpPr>
        <p:spPr>
          <a:xfrm>
            <a:off x="381000" y="2703493"/>
            <a:ext cx="8534400" cy="523220"/>
          </a:xfrm>
          <a:prstGeom prst="rect">
            <a:avLst/>
          </a:prstGeom>
          <a:noFill/>
        </p:spPr>
        <p:txBody>
          <a:bodyPr wrap="square" rtlCol="0">
            <a:spAutoFit/>
          </a:bodyPr>
          <a:lstStyle/>
          <a:p>
            <a:r>
              <a:rPr lang="en-US" sz="1400" smtClean="0">
                <a:latin typeface="Arial" pitchFamily="34" charset="0"/>
                <a:cs typeface="Arial" pitchFamily="34" charset="0"/>
              </a:rPr>
              <a:t>Từ màn hình cơ bản, bấm nút menu để vào main menu. Tại main menu bấm lên xuống để chọn các nội dung.</a:t>
            </a:r>
          </a:p>
        </p:txBody>
      </p:sp>
      <p:pic>
        <p:nvPicPr>
          <p:cNvPr id="9218" name="Picture 2"/>
          <p:cNvPicPr>
            <a:picLocks noChangeAspect="1" noChangeArrowheads="1"/>
          </p:cNvPicPr>
          <p:nvPr/>
        </p:nvPicPr>
        <p:blipFill>
          <a:blip r:embed="rId6" cstate="print"/>
          <a:srcRect/>
          <a:stretch>
            <a:fillRect/>
          </a:stretch>
        </p:blipFill>
        <p:spPr bwMode="auto">
          <a:xfrm>
            <a:off x="4953000" y="3429000"/>
            <a:ext cx="3962400" cy="418604"/>
          </a:xfrm>
          <a:prstGeom prst="rect">
            <a:avLst/>
          </a:prstGeom>
          <a:noFill/>
          <a:ln w="9525">
            <a:noFill/>
            <a:miter lim="800000"/>
            <a:headEnd/>
            <a:tailEnd/>
          </a:ln>
        </p:spPr>
      </p:pic>
      <p:sp>
        <p:nvSpPr>
          <p:cNvPr id="11" name="TextBox 10"/>
          <p:cNvSpPr txBox="1"/>
          <p:nvPr/>
        </p:nvSpPr>
        <p:spPr>
          <a:xfrm>
            <a:off x="381000" y="4075093"/>
            <a:ext cx="8534400" cy="307777"/>
          </a:xfrm>
          <a:prstGeom prst="rect">
            <a:avLst/>
          </a:prstGeom>
          <a:noFill/>
        </p:spPr>
        <p:txBody>
          <a:bodyPr wrap="square" rtlCol="0">
            <a:spAutoFit/>
          </a:bodyPr>
          <a:lstStyle/>
          <a:p>
            <a:pPr algn="r"/>
            <a:r>
              <a:rPr lang="en-US" sz="1400" smtClean="0">
                <a:latin typeface="Arial" pitchFamily="34" charset="0"/>
                <a:cs typeface="Arial" pitchFamily="34" charset="0"/>
              </a:rPr>
              <a:t>Hoặc có thể bấm theo như thanh chỉ dẫn hiện ra ở dưới màn hình.</a:t>
            </a:r>
          </a:p>
        </p:txBody>
      </p:sp>
      <p:cxnSp>
        <p:nvCxnSpPr>
          <p:cNvPr id="13" name="Straight Connector 12"/>
          <p:cNvCxnSpPr/>
          <p:nvPr/>
        </p:nvCxnSpPr>
        <p:spPr>
          <a:xfrm>
            <a:off x="7848600" y="2362200"/>
            <a:ext cx="9144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8763000" y="2362200"/>
            <a:ext cx="0" cy="1066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16" name="Picture 4"/>
          <p:cNvPicPr>
            <a:picLocks noChangeAspect="1" noChangeArrowheads="1"/>
          </p:cNvPicPr>
          <p:nvPr/>
        </p:nvPicPr>
        <p:blipFill>
          <a:blip r:embed="rId7" cstate="print"/>
          <a:srcRect/>
          <a:stretch>
            <a:fillRect/>
          </a:stretch>
        </p:blipFill>
        <p:spPr bwMode="auto">
          <a:xfrm>
            <a:off x="2362200" y="4495800"/>
            <a:ext cx="1690534" cy="773528"/>
          </a:xfrm>
          <a:prstGeom prst="rect">
            <a:avLst/>
          </a:prstGeom>
          <a:noFill/>
          <a:ln w="9525">
            <a:noFill/>
            <a:miter lim="800000"/>
            <a:headEnd/>
            <a:tailEnd/>
          </a:ln>
        </p:spPr>
      </p:pic>
      <p:sp>
        <p:nvSpPr>
          <p:cNvPr id="17" name="TextBox 16"/>
          <p:cNvSpPr txBox="1"/>
          <p:nvPr/>
        </p:nvSpPr>
        <p:spPr>
          <a:xfrm>
            <a:off x="381000" y="5410200"/>
            <a:ext cx="8534400" cy="738664"/>
          </a:xfrm>
          <a:prstGeom prst="rect">
            <a:avLst/>
          </a:prstGeom>
          <a:noFill/>
        </p:spPr>
        <p:txBody>
          <a:bodyPr wrap="square" rtlCol="0">
            <a:spAutoFit/>
          </a:bodyPr>
          <a:lstStyle/>
          <a:p>
            <a:r>
              <a:rPr lang="en-US" sz="1400" smtClean="0">
                <a:latin typeface="Arial" pitchFamily="34" charset="0"/>
                <a:cs typeface="Arial" pitchFamily="34" charset="0"/>
              </a:rPr>
              <a:t>Bấm nút cancle/return để trở về màn hình cơ bản.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Trong trường hợp không bấm nút nào trong 5 phút, remote tự động trở về lại màn hình cơ bản.</a:t>
            </a:r>
          </a:p>
        </p:txBody>
      </p:sp>
      <p:cxnSp>
        <p:nvCxnSpPr>
          <p:cNvPr id="14" name="Straight Arrow Connector 13"/>
          <p:cNvCxnSpPr/>
          <p:nvPr/>
        </p:nvCxnSpPr>
        <p:spPr>
          <a:xfrm>
            <a:off x="3429000" y="2209800"/>
            <a:ext cx="1524000" cy="29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Cài</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hướng gió riêng biệt</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272268" y="715962"/>
            <a:ext cx="2547132" cy="1646238"/>
          </a:xfrm>
          <a:prstGeom prst="rect">
            <a:avLst/>
          </a:prstGeom>
          <a:noFill/>
          <a:ln w="9525">
            <a:noFill/>
            <a:miter lim="800000"/>
            <a:headEnd/>
            <a:tailEnd/>
          </a:ln>
        </p:spPr>
      </p:pic>
      <p:sp>
        <p:nvSpPr>
          <p:cNvPr id="6" name="TextBox 5"/>
          <p:cNvSpPr txBox="1"/>
          <p:nvPr/>
        </p:nvSpPr>
        <p:spPr>
          <a:xfrm>
            <a:off x="3048000" y="981055"/>
            <a:ext cx="5181600" cy="954107"/>
          </a:xfrm>
          <a:prstGeom prst="rect">
            <a:avLst/>
          </a:prstGeom>
          <a:noFill/>
        </p:spPr>
        <p:txBody>
          <a:bodyPr wrap="square" rtlCol="0">
            <a:spAutoFit/>
          </a:bodyPr>
          <a:lstStyle/>
          <a:p>
            <a:r>
              <a:rPr lang="en-US" sz="1400" smtClean="0">
                <a:latin typeface="Arial" pitchFamily="34" charset="0"/>
                <a:cs typeface="Arial" pitchFamily="34" charset="0"/>
              </a:rPr>
              <a:t>Từ main menu vào Air Flow Direction.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Chọn Individual setting.</a:t>
            </a:r>
          </a:p>
          <a:p>
            <a:endParaRPr lang="en-US" sz="1400">
              <a:latin typeface="Arial" pitchFamily="34" charset="0"/>
              <a:cs typeface="Arial" pitchFamily="34" charset="0"/>
            </a:endParaRPr>
          </a:p>
        </p:txBody>
      </p:sp>
      <p:pic>
        <p:nvPicPr>
          <p:cNvPr id="10243" name="Picture 3"/>
          <p:cNvPicPr>
            <a:picLocks noChangeAspect="1" noChangeArrowheads="1"/>
          </p:cNvPicPr>
          <p:nvPr/>
        </p:nvPicPr>
        <p:blipFill>
          <a:blip r:embed="rId3" cstate="print"/>
          <a:srcRect/>
          <a:stretch>
            <a:fillRect/>
          </a:stretch>
        </p:blipFill>
        <p:spPr bwMode="auto">
          <a:xfrm>
            <a:off x="6172200" y="639762"/>
            <a:ext cx="2635641" cy="17526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381000" y="2438400"/>
            <a:ext cx="2436717" cy="1682038"/>
          </a:xfrm>
          <a:prstGeom prst="rect">
            <a:avLst/>
          </a:prstGeom>
          <a:noFill/>
          <a:ln w="9525">
            <a:noFill/>
            <a:miter lim="800000"/>
            <a:headEnd/>
            <a:tailEnd/>
          </a:ln>
        </p:spPr>
      </p:pic>
      <p:sp>
        <p:nvSpPr>
          <p:cNvPr id="9" name="TextBox 8"/>
          <p:cNvSpPr txBox="1"/>
          <p:nvPr/>
        </p:nvSpPr>
        <p:spPr>
          <a:xfrm>
            <a:off x="3048000" y="2514600"/>
            <a:ext cx="5943600" cy="2462213"/>
          </a:xfrm>
          <a:prstGeom prst="rect">
            <a:avLst/>
          </a:prstGeom>
          <a:noFill/>
        </p:spPr>
        <p:txBody>
          <a:bodyPr wrap="square" rtlCol="0">
            <a:spAutoFit/>
          </a:bodyPr>
          <a:lstStyle/>
          <a:p>
            <a:r>
              <a:rPr lang="en-US" sz="1400" smtClean="0">
                <a:latin typeface="Arial" pitchFamily="34" charset="0"/>
                <a:cs typeface="Arial" pitchFamily="34" charset="0"/>
              </a:rPr>
              <a:t>Trong Individual setting. Bấm lên xuống</a:t>
            </a:r>
          </a:p>
          <a:p>
            <a:r>
              <a:rPr lang="en-US" sz="1400" smtClean="0">
                <a:latin typeface="Arial" pitchFamily="34" charset="0"/>
                <a:cs typeface="Arial" pitchFamily="34" charset="0"/>
              </a:rPr>
              <a:t>để chọn máy và đầu thổi ra.</a:t>
            </a:r>
          </a:p>
          <a:p>
            <a:endParaRPr lang="en-US" sz="1400" smtClean="0">
              <a:latin typeface="Arial" pitchFamily="34" charset="0"/>
              <a:cs typeface="Arial" pitchFamily="34" charset="0"/>
            </a:endParaRPr>
          </a:p>
          <a:p>
            <a:r>
              <a:rPr lang="en-US" sz="1400" smtClean="0">
                <a:latin typeface="Arial" pitchFamily="34" charset="0"/>
                <a:cs typeface="Arial" pitchFamily="34" charset="0"/>
              </a:rPr>
              <a:t>Đối với FCU có 4 miệng thổi, có thể điều khiển cánh hướng gió của cả 4 miệng thổi theo 4 hướng độc lập, riêng biệt. Kí hiệu của 4 miệng thổi quy định là các hình vuông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Trong hệ 2 mảnh split, có thể cài cho tối đa 4 FCU.</a:t>
            </a:r>
          </a:p>
          <a:p>
            <a:r>
              <a:rPr lang="en-US" sz="1400" smtClean="0">
                <a:latin typeface="Arial" pitchFamily="34" charset="0"/>
                <a:cs typeface="Arial" pitchFamily="34" charset="0"/>
              </a:rPr>
              <a:t>Trong hệ VRV, có thể cài tối đa cho 16 FCU.</a:t>
            </a:r>
          </a:p>
          <a:p>
            <a:r>
              <a:rPr lang="en-US" sz="1400" smtClean="0">
                <a:latin typeface="Arial" pitchFamily="34" charset="0"/>
                <a:cs typeface="Arial" pitchFamily="34" charset="0"/>
              </a:rPr>
              <a:t>Các FCU được kí hiệu bằng các chữ cái từ A -&gt; P</a:t>
            </a:r>
          </a:p>
          <a:p>
            <a:endParaRPr lang="en-US" sz="1400">
              <a:latin typeface="Arial" pitchFamily="34" charset="0"/>
              <a:cs typeface="Arial" pitchFamily="34" charset="0"/>
            </a:endParaRPr>
          </a:p>
        </p:txBody>
      </p:sp>
      <p:pic>
        <p:nvPicPr>
          <p:cNvPr id="10" name="Picture 6"/>
          <p:cNvPicPr>
            <a:picLocks noChangeAspect="1" noChangeArrowheads="1"/>
          </p:cNvPicPr>
          <p:nvPr/>
        </p:nvPicPr>
        <p:blipFill>
          <a:blip r:embed="rId5" cstate="print"/>
          <a:srcRect/>
          <a:stretch>
            <a:fillRect/>
          </a:stretch>
        </p:blipFill>
        <p:spPr bwMode="auto">
          <a:xfrm>
            <a:off x="6477000" y="2438400"/>
            <a:ext cx="1495425" cy="742950"/>
          </a:xfrm>
          <a:prstGeom prst="rect">
            <a:avLst/>
          </a:prstGeom>
          <a:noFill/>
          <a:ln w="9525">
            <a:noFill/>
            <a:miter lim="800000"/>
            <a:headEnd/>
            <a:tailEnd/>
          </a:ln>
        </p:spPr>
      </p:pic>
      <p:pic>
        <p:nvPicPr>
          <p:cNvPr id="10245" name="Picture 5"/>
          <p:cNvPicPr>
            <a:picLocks noChangeAspect="1" noChangeArrowheads="1"/>
          </p:cNvPicPr>
          <p:nvPr/>
        </p:nvPicPr>
        <p:blipFill>
          <a:blip r:embed="rId6" cstate="print"/>
          <a:srcRect/>
          <a:stretch>
            <a:fillRect/>
          </a:stretch>
        </p:blipFill>
        <p:spPr bwMode="auto">
          <a:xfrm>
            <a:off x="4953000" y="3657600"/>
            <a:ext cx="3181350" cy="314325"/>
          </a:xfrm>
          <a:prstGeom prst="rect">
            <a:avLst/>
          </a:prstGeom>
          <a:noFill/>
          <a:ln w="9525">
            <a:noFill/>
            <a:miter lim="800000"/>
            <a:headEnd/>
            <a:tailEnd/>
          </a:ln>
        </p:spPr>
      </p:pic>
      <p:pic>
        <p:nvPicPr>
          <p:cNvPr id="10246" name="Picture 6"/>
          <p:cNvPicPr>
            <a:picLocks noChangeAspect="1" noChangeArrowheads="1"/>
          </p:cNvPicPr>
          <p:nvPr/>
        </p:nvPicPr>
        <p:blipFill>
          <a:blip r:embed="rId7" cstate="print"/>
          <a:srcRect/>
          <a:stretch>
            <a:fillRect/>
          </a:stretch>
        </p:blipFill>
        <p:spPr bwMode="auto">
          <a:xfrm>
            <a:off x="1905000" y="4257675"/>
            <a:ext cx="1007123" cy="314325"/>
          </a:xfrm>
          <a:prstGeom prst="rect">
            <a:avLst/>
          </a:prstGeom>
          <a:noFill/>
          <a:ln w="9525">
            <a:noFill/>
            <a:miter lim="800000"/>
            <a:headEnd/>
            <a:tailEnd/>
          </a:ln>
        </p:spPr>
      </p:pic>
      <p:cxnSp>
        <p:nvCxnSpPr>
          <p:cNvPr id="17" name="Straight Connector 16"/>
          <p:cNvCxnSpPr/>
          <p:nvPr/>
        </p:nvCxnSpPr>
        <p:spPr>
          <a:xfrm flipH="1">
            <a:off x="152400" y="3001962"/>
            <a:ext cx="533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152400" y="3001962"/>
            <a:ext cx="0" cy="1493838"/>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a:off x="152400" y="4495800"/>
            <a:ext cx="167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47" name="Picture 7"/>
          <p:cNvPicPr>
            <a:picLocks noChangeAspect="1" noChangeArrowheads="1"/>
          </p:cNvPicPr>
          <p:nvPr/>
        </p:nvPicPr>
        <p:blipFill>
          <a:blip r:embed="rId8" cstate="print"/>
          <a:srcRect/>
          <a:stretch>
            <a:fillRect/>
          </a:stretch>
        </p:blipFill>
        <p:spPr bwMode="auto">
          <a:xfrm>
            <a:off x="228600" y="4724400"/>
            <a:ext cx="2724150" cy="1847850"/>
          </a:xfrm>
          <a:prstGeom prst="rect">
            <a:avLst/>
          </a:prstGeom>
          <a:noFill/>
          <a:ln w="9525">
            <a:noFill/>
            <a:miter lim="800000"/>
            <a:headEnd/>
            <a:tailEnd/>
          </a:ln>
        </p:spPr>
      </p:pic>
      <p:sp>
        <p:nvSpPr>
          <p:cNvPr id="33" name="TextBox 32"/>
          <p:cNvSpPr txBox="1"/>
          <p:nvPr/>
        </p:nvSpPr>
        <p:spPr>
          <a:xfrm>
            <a:off x="3124200" y="4876800"/>
            <a:ext cx="4419600" cy="1815882"/>
          </a:xfrm>
          <a:prstGeom prst="rect">
            <a:avLst/>
          </a:prstGeom>
          <a:noFill/>
        </p:spPr>
        <p:txBody>
          <a:bodyPr wrap="square" rtlCol="0">
            <a:spAutoFit/>
          </a:bodyPr>
          <a:lstStyle/>
          <a:p>
            <a:r>
              <a:rPr lang="en-US" sz="1400" smtClean="0">
                <a:latin typeface="Arial" pitchFamily="34" charset="0"/>
                <a:cs typeface="Arial" pitchFamily="34" charset="0"/>
              </a:rPr>
              <a:t>Sau khi chọn xong máy và hướng gió, bấm mũi tên qua phải để chọn chỉnh hướng gió.</a:t>
            </a:r>
          </a:p>
          <a:p>
            <a:r>
              <a:rPr lang="en-US" sz="1400" smtClean="0">
                <a:latin typeface="Arial" pitchFamily="34" charset="0"/>
                <a:cs typeface="Arial" pitchFamily="34" charset="0"/>
              </a:rPr>
              <a:t>Bấm lên xuống để chọn hướng gió cần.</a:t>
            </a:r>
          </a:p>
          <a:p>
            <a:r>
              <a:rPr lang="en-US" sz="1400" smtClean="0">
                <a:latin typeface="Arial" pitchFamily="34" charset="0"/>
                <a:cs typeface="Arial" pitchFamily="34" charset="0"/>
              </a:rPr>
              <a:t>Bấm nút enter để xác nhận cài.</a:t>
            </a:r>
          </a:p>
          <a:p>
            <a:r>
              <a:rPr lang="en-US" sz="1400" smtClean="0">
                <a:latin typeface="Arial" pitchFamily="34" charset="0"/>
                <a:cs typeface="Arial" pitchFamily="34" charset="0"/>
              </a:rPr>
              <a:t>Chú thích:</a:t>
            </a:r>
          </a:p>
          <a:p>
            <a:pPr>
              <a:buFontTx/>
              <a:buChar char="-"/>
            </a:pPr>
            <a:r>
              <a:rPr lang="en-US" sz="1400" smtClean="0">
                <a:latin typeface="Arial" pitchFamily="34" charset="0"/>
                <a:cs typeface="Arial" pitchFamily="34" charset="0"/>
              </a:rPr>
              <a:t>No ind. Set: không cài hướng riêng biệt.</a:t>
            </a:r>
          </a:p>
          <a:p>
            <a:pPr>
              <a:buFontTx/>
              <a:buChar char="-"/>
            </a:pPr>
            <a:r>
              <a:rPr lang="en-US" sz="1400" smtClean="0">
                <a:latin typeface="Arial" pitchFamily="34" charset="0"/>
                <a:cs typeface="Arial" pitchFamily="34" charset="0"/>
              </a:rPr>
              <a:t>Swing: đảo cánh.</a:t>
            </a:r>
          </a:p>
          <a:p>
            <a:pPr>
              <a:buFontTx/>
              <a:buChar char="-"/>
            </a:pPr>
            <a:r>
              <a:rPr lang="en-US" sz="1400" smtClean="0">
                <a:latin typeface="Arial" pitchFamily="34" charset="0"/>
                <a:cs typeface="Arial" pitchFamily="34" charset="0"/>
              </a:rPr>
              <a:t>Blocked: đóng miệng thổi.</a:t>
            </a:r>
          </a:p>
        </p:txBody>
      </p:sp>
      <p:pic>
        <p:nvPicPr>
          <p:cNvPr id="10248" name="Picture 8"/>
          <p:cNvPicPr>
            <a:picLocks noChangeAspect="1" noChangeArrowheads="1"/>
          </p:cNvPicPr>
          <p:nvPr/>
        </p:nvPicPr>
        <p:blipFill>
          <a:blip r:embed="rId9" cstate="print"/>
          <a:srcRect/>
          <a:stretch>
            <a:fillRect/>
          </a:stretch>
        </p:blipFill>
        <p:spPr bwMode="auto">
          <a:xfrm>
            <a:off x="7562850" y="4495800"/>
            <a:ext cx="1200150" cy="2152650"/>
          </a:xfrm>
          <a:prstGeom prst="rect">
            <a:avLst/>
          </a:prstGeom>
          <a:noFill/>
          <a:ln w="9525">
            <a:noFill/>
            <a:miter lim="800000"/>
            <a:headEnd/>
            <a:tailEnd/>
          </a:ln>
        </p:spPr>
      </p:pic>
      <p:cxnSp>
        <p:nvCxnSpPr>
          <p:cNvPr id="18" name="Straight Arrow Connector 17"/>
          <p:cNvCxnSpPr/>
          <p:nvPr/>
        </p:nvCxnSpPr>
        <p:spPr>
          <a:xfrm>
            <a:off x="2819400" y="1905000"/>
            <a:ext cx="3276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e.PNG"/>
          <p:cNvPicPr>
            <a:picLocks noChangeAspect="1"/>
          </p:cNvPicPr>
          <p:nvPr/>
        </p:nvPicPr>
        <p:blipFill>
          <a:blip r:embed="rId2" cstate="print"/>
          <a:stretch>
            <a:fillRect/>
          </a:stretch>
        </p:blipFill>
        <p:spPr>
          <a:xfrm>
            <a:off x="-152400" y="647014"/>
            <a:ext cx="3991532" cy="4915586"/>
          </a:xfrm>
          <a:prstGeom prst="rect">
            <a:avLst/>
          </a:prstGeom>
        </p:spPr>
      </p:pic>
      <p:sp>
        <p:nvSpPr>
          <p:cNvPr id="5" name="TextBox 4"/>
          <p:cNvSpPr txBox="1"/>
          <p:nvPr/>
        </p:nvSpPr>
        <p:spPr>
          <a:xfrm>
            <a:off x="3810000" y="609600"/>
            <a:ext cx="4953000" cy="523220"/>
          </a:xfrm>
          <a:prstGeom prst="rect">
            <a:avLst/>
          </a:prstGeom>
          <a:noFill/>
        </p:spPr>
        <p:txBody>
          <a:bodyPr wrap="square" rtlCol="0">
            <a:spAutoFit/>
          </a:bodyPr>
          <a:lstStyle/>
          <a:p>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chọn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chế</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độ</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chạy</a:t>
            </a:r>
            <a:r>
              <a:rPr lang="en-US" sz="1400" b="1" dirty="0" smtClean="0">
                <a:latin typeface="Arial" pitchFamily="34" charset="0"/>
                <a:cs typeface="Arial" pitchFamily="34" charset="0"/>
              </a:rPr>
              <a:t>/mode: </a:t>
            </a:r>
            <a:r>
              <a:rPr lang="en-US" sz="1400" b="1" dirty="0" err="1" smtClean="0">
                <a:latin typeface="Arial" pitchFamily="34" charset="0"/>
                <a:cs typeface="Arial" pitchFamily="34" charset="0"/>
              </a:rPr>
              <a:t>các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chế</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độ</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chạy</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còn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phụ</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thuộc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vào</a:t>
            </a:r>
            <a:r>
              <a:rPr lang="en-US" sz="1400" b="1" dirty="0" smtClean="0">
                <a:latin typeface="Arial" pitchFamily="34" charset="0"/>
                <a:cs typeface="Arial" pitchFamily="34" charset="0"/>
              </a:rPr>
              <a:t> model FCU.</a:t>
            </a:r>
            <a:endParaRPr lang="en-US" sz="1400" b="1" dirty="0">
              <a:latin typeface="Arial" pitchFamily="34" charset="0"/>
              <a:cs typeface="Arial" pitchFamily="34" charset="0"/>
            </a:endParaRPr>
          </a:p>
        </p:txBody>
      </p:sp>
      <p:sp>
        <p:nvSpPr>
          <p:cNvPr id="6" name="TextBox 5"/>
          <p:cNvSpPr txBox="1"/>
          <p:nvPr/>
        </p:nvSpPr>
        <p:spPr>
          <a:xfrm>
            <a:off x="3810000" y="1143000"/>
            <a:ext cx="5181600" cy="738664"/>
          </a:xfrm>
          <a:prstGeom prst="rect">
            <a:avLst/>
          </a:prstGeom>
          <a:noFill/>
        </p:spPr>
        <p:txBody>
          <a:bodyPr wrap="square" rtlCol="0">
            <a:spAutoFit/>
          </a:bodyPr>
          <a:lstStyle/>
          <a:p>
            <a:r>
              <a:rPr lang="en-US" sz="1400" b="1" dirty="0" err="1" smtClean="0">
                <a:latin typeface="Arial" pitchFamily="34" charset="0"/>
                <a:cs typeface="Arial" pitchFamily="34" charset="0"/>
              </a:rPr>
              <a:t>Màn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hình</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hiển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thị</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Màn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hình</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nền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sẽ</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sáng</a:t>
            </a:r>
            <a:r>
              <a:rPr lang="en-US" sz="1400" b="1" dirty="0" smtClean="0">
                <a:latin typeface="Arial" pitchFamily="34" charset="0"/>
                <a:cs typeface="Arial" pitchFamily="34" charset="0"/>
              </a:rPr>
              <a:t> 30s </a:t>
            </a:r>
            <a:r>
              <a:rPr lang="en-US" sz="1400" b="1" dirty="0" err="1" smtClean="0">
                <a:latin typeface="Arial" pitchFamily="34" charset="0"/>
                <a:cs typeface="Arial" pitchFamily="34" charset="0"/>
              </a:rPr>
              <a:t>khi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bấm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trừ</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ON/OFF. </a:t>
            </a:r>
            <a:r>
              <a:rPr lang="en-US" sz="1400" b="1" dirty="0" err="1" smtClean="0">
                <a:latin typeface="Arial" pitchFamily="34" charset="0"/>
                <a:cs typeface="Arial" pitchFamily="34" charset="0"/>
              </a:rPr>
              <a:t>Nếu</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có</a:t>
            </a:r>
            <a:r>
              <a:rPr lang="en-US" sz="1400" b="1" dirty="0" smtClean="0">
                <a:latin typeface="Arial" pitchFamily="34" charset="0"/>
                <a:cs typeface="Arial" pitchFamily="34" charset="0"/>
              </a:rPr>
              <a:t> 2 remote </a:t>
            </a:r>
            <a:r>
              <a:rPr lang="en-US" sz="1400" b="1" dirty="0" err="1" smtClean="0">
                <a:latin typeface="Arial" pitchFamily="34" charset="0"/>
                <a:cs typeface="Arial" pitchFamily="34" charset="0"/>
              </a:rPr>
              <a:t>trên</a:t>
            </a:r>
            <a:r>
              <a:rPr lang="en-US" sz="1400" b="1" dirty="0" smtClean="0">
                <a:latin typeface="Arial" pitchFamily="34" charset="0"/>
                <a:cs typeface="Arial" pitchFamily="34" charset="0"/>
              </a:rPr>
              <a:t> 1 FCU </a:t>
            </a:r>
            <a:r>
              <a:rPr lang="en-US" sz="1400" b="1" dirty="0" err="1" smtClean="0">
                <a:latin typeface="Arial" pitchFamily="34" charset="0"/>
                <a:cs typeface="Arial" pitchFamily="34" charset="0"/>
              </a:rPr>
              <a:t>thì</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chỉ</a:t>
            </a:r>
            <a:r>
              <a:rPr lang="en-US" sz="1400" b="1" dirty="0" smtClean="0">
                <a:latin typeface="Arial" pitchFamily="34" charset="0"/>
                <a:cs typeface="Arial" pitchFamily="34" charset="0"/>
              </a:rPr>
              <a:t> remote </a:t>
            </a:r>
            <a:r>
              <a:rPr lang="en-US" sz="1400" b="1" dirty="0" err="1" smtClean="0">
                <a:latin typeface="Arial" pitchFamily="34" charset="0"/>
                <a:cs typeface="Arial" pitchFamily="34" charset="0"/>
              </a:rPr>
              <a:t>nào</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bấm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trước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mới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sáng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đèn</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p:txBody>
      </p:sp>
      <p:sp>
        <p:nvSpPr>
          <p:cNvPr id="7" name="TextBox 6"/>
          <p:cNvSpPr txBox="1"/>
          <p:nvPr/>
        </p:nvSpPr>
        <p:spPr>
          <a:xfrm>
            <a:off x="3810000" y="5039380"/>
            <a:ext cx="5181600" cy="523220"/>
          </a:xfrm>
          <a:prstGeom prst="rect">
            <a:avLst/>
          </a:prstGeom>
          <a:noFill/>
        </p:spPr>
        <p:txBody>
          <a:bodyPr wrap="square" rtlCol="0">
            <a:spAutoFit/>
          </a:bodyPr>
          <a:lstStyle/>
          <a:p>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điều</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chỉnh</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gió</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hiển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thị</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tốc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độ</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gió</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quạt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hướng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gió</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Còn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phụ</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thuộc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vào</a:t>
            </a:r>
            <a:r>
              <a:rPr lang="en-US" sz="1400" b="1" dirty="0" smtClean="0">
                <a:latin typeface="Arial" pitchFamily="34" charset="0"/>
                <a:cs typeface="Arial" pitchFamily="34" charset="0"/>
              </a:rPr>
              <a:t> model FCU.</a:t>
            </a:r>
            <a:endParaRPr lang="en-US" sz="1400" b="1" dirty="0">
              <a:latin typeface="Arial" pitchFamily="34" charset="0"/>
              <a:cs typeface="Arial" pitchFamily="34" charset="0"/>
            </a:endParaRPr>
          </a:p>
        </p:txBody>
      </p:sp>
      <p:sp>
        <p:nvSpPr>
          <p:cNvPr id="8" name="TextBox 7"/>
          <p:cNvSpPr txBox="1"/>
          <p:nvPr/>
        </p:nvSpPr>
        <p:spPr>
          <a:xfrm>
            <a:off x="3810000" y="4495800"/>
            <a:ext cx="5029200" cy="307777"/>
          </a:xfrm>
          <a:prstGeom prst="rect">
            <a:avLst/>
          </a:prstGeom>
          <a:noFill/>
        </p:spPr>
        <p:txBody>
          <a:bodyPr wrap="square" rtlCol="0">
            <a:spAutoFit/>
          </a:bodyPr>
          <a:lstStyle/>
          <a:p>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cancle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hủy</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trở</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về</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màn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hình</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trước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đó</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p:txBody>
      </p:sp>
      <p:sp>
        <p:nvSpPr>
          <p:cNvPr id="9" name="TextBox 8"/>
          <p:cNvSpPr txBox="1"/>
          <p:nvPr/>
        </p:nvSpPr>
        <p:spPr>
          <a:xfrm>
            <a:off x="3810000" y="1828800"/>
            <a:ext cx="5181600" cy="430887"/>
          </a:xfrm>
          <a:prstGeom prst="rect">
            <a:avLst/>
          </a:prstGeom>
          <a:noFill/>
        </p:spPr>
        <p:txBody>
          <a:bodyPr wrap="square" rtlCol="0">
            <a:spAutoFit/>
          </a:bodyPr>
          <a:lstStyle/>
          <a:p>
            <a:r>
              <a:rPr lang="en-US" sz="1100" b="1" dirty="0" err="1" smtClean="0">
                <a:latin typeface="Arial" pitchFamily="34" charset="0"/>
                <a:cs typeface="Arial" pitchFamily="34" charset="0"/>
              </a:rPr>
              <a:t>Nút</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lên</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tăng</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nhiệt</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độ</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hiện</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sáng</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các</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lựa</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chọn</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phía</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trên</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lựa</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chọn</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hiện</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tại</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thay</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đổi</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lựa</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chọn</a:t>
            </a:r>
            <a:r>
              <a:rPr lang="en-US" sz="1100" b="1" dirty="0" smtClean="0">
                <a:latin typeface="Arial" pitchFamily="34" charset="0"/>
                <a:cs typeface="Arial" pitchFamily="34" charset="0"/>
              </a:rPr>
              <a:t>.</a:t>
            </a:r>
            <a:endParaRPr lang="en-US" sz="1100" b="1" dirty="0">
              <a:latin typeface="Arial" pitchFamily="34" charset="0"/>
              <a:cs typeface="Arial" pitchFamily="34" charset="0"/>
            </a:endParaRPr>
          </a:p>
        </p:txBody>
      </p:sp>
      <p:sp>
        <p:nvSpPr>
          <p:cNvPr id="10" name="TextBox 9"/>
          <p:cNvSpPr txBox="1"/>
          <p:nvPr/>
        </p:nvSpPr>
        <p:spPr>
          <a:xfrm>
            <a:off x="3810000" y="2209800"/>
            <a:ext cx="5181600" cy="461665"/>
          </a:xfrm>
          <a:prstGeom prst="rect">
            <a:avLst/>
          </a:prstGeom>
          <a:noFill/>
        </p:spPr>
        <p:txBody>
          <a:bodyPr wrap="square" rtlCol="0">
            <a:spAutoFit/>
          </a:bodyPr>
          <a:lstStyle/>
          <a:p>
            <a:r>
              <a:rPr lang="en-US" sz="1200" b="1" dirty="0" err="1" smtClean="0">
                <a:latin typeface="Arial" pitchFamily="34" charset="0"/>
                <a:cs typeface="Arial" pitchFamily="34" charset="0"/>
              </a:rPr>
              <a:t>Nút</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xuống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giảm</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nhiệt</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độ</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hiện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sáng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các</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lựa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chọn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phía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dưới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lựa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chọn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hiện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tại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thay</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đổi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lựa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chọn</a:t>
            </a: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1" name="TextBox 10"/>
          <p:cNvSpPr txBox="1"/>
          <p:nvPr/>
        </p:nvSpPr>
        <p:spPr>
          <a:xfrm>
            <a:off x="3810000" y="2588568"/>
            <a:ext cx="5181600" cy="461665"/>
          </a:xfrm>
          <a:prstGeom prst="rect">
            <a:avLst/>
          </a:prstGeom>
          <a:noFill/>
        </p:spPr>
        <p:txBody>
          <a:bodyPr wrap="square" rtlCol="0">
            <a:spAutoFit/>
          </a:bodyPr>
          <a:lstStyle/>
          <a:p>
            <a:r>
              <a:rPr lang="en-US" sz="1200" b="1" dirty="0" err="1" smtClean="0">
                <a:latin typeface="Arial" pitchFamily="34" charset="0"/>
                <a:cs typeface="Arial" pitchFamily="34" charset="0"/>
              </a:rPr>
              <a:t>Nút</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trái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hiện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sáng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các</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lựa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chọn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bên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trái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hiển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thị</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nội</a:t>
            </a:r>
            <a:r>
              <a:rPr lang="en-US" sz="1200" b="1" dirty="0" smtClean="0">
                <a:latin typeface="Arial" pitchFamily="34" charset="0"/>
                <a:cs typeface="Arial" pitchFamily="34" charset="0"/>
              </a:rPr>
              <a:t> dung </a:t>
            </a:r>
            <a:r>
              <a:rPr lang="en-US" sz="1200" b="1" dirty="0" err="1" smtClean="0">
                <a:latin typeface="Arial" pitchFamily="34" charset="0"/>
                <a:cs typeface="Arial" pitchFamily="34" charset="0"/>
              </a:rPr>
              <a:t>bị</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thay</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đổi</a:t>
            </a:r>
            <a:r>
              <a:rPr lang="en-US" sz="1200" b="1" dirty="0" smtClean="0">
                <a:latin typeface="Arial" pitchFamily="34" charset="0"/>
                <a:cs typeface="Arial" pitchFamily="34" charset="0"/>
              </a:rPr>
              <a:t> ở </a:t>
            </a:r>
            <a:r>
              <a:rPr lang="en-US" sz="1200" b="1" dirty="0" err="1" smtClean="0">
                <a:latin typeface="Arial" pitchFamily="34" charset="0"/>
                <a:cs typeface="Arial" pitchFamily="34" charset="0"/>
              </a:rPr>
              <a:t>trang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trước</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đó</a:t>
            </a: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2" name="TextBox 11"/>
          <p:cNvSpPr txBox="1"/>
          <p:nvPr/>
        </p:nvSpPr>
        <p:spPr>
          <a:xfrm>
            <a:off x="3810000" y="2967335"/>
            <a:ext cx="5181600" cy="461665"/>
          </a:xfrm>
          <a:prstGeom prst="rect">
            <a:avLst/>
          </a:prstGeom>
          <a:noFill/>
        </p:spPr>
        <p:txBody>
          <a:bodyPr wrap="square" rtlCol="0">
            <a:spAutoFit/>
          </a:bodyPr>
          <a:lstStyle/>
          <a:p>
            <a:r>
              <a:rPr lang="en-US" sz="1200" b="1" dirty="0" err="1" smtClean="0">
                <a:latin typeface="Arial" pitchFamily="34" charset="0"/>
                <a:cs typeface="Arial" pitchFamily="34" charset="0"/>
              </a:rPr>
              <a:t>Nút</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phải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hiện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sáng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các</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lựa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chọn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bên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phải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hiện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thị</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nội</a:t>
            </a:r>
            <a:r>
              <a:rPr lang="en-US" sz="1200" b="1" dirty="0" smtClean="0">
                <a:latin typeface="Arial" pitchFamily="34" charset="0"/>
                <a:cs typeface="Arial" pitchFamily="34" charset="0"/>
              </a:rPr>
              <a:t> dung </a:t>
            </a:r>
            <a:r>
              <a:rPr lang="en-US" sz="1200" b="1" dirty="0" err="1" smtClean="0">
                <a:latin typeface="Arial" pitchFamily="34" charset="0"/>
                <a:cs typeface="Arial" pitchFamily="34" charset="0"/>
              </a:rPr>
              <a:t>bị</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thay</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đổi</a:t>
            </a:r>
            <a:r>
              <a:rPr lang="en-US" sz="1200" b="1" dirty="0" smtClean="0">
                <a:latin typeface="Arial" pitchFamily="34" charset="0"/>
                <a:cs typeface="Arial" pitchFamily="34" charset="0"/>
              </a:rPr>
              <a:t> ở </a:t>
            </a:r>
            <a:r>
              <a:rPr lang="en-US" sz="1200" b="1" dirty="0" err="1" smtClean="0">
                <a:latin typeface="Arial" pitchFamily="34" charset="0"/>
                <a:cs typeface="Arial" pitchFamily="34" charset="0"/>
              </a:rPr>
              <a:t>trang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tiếp</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theo</a:t>
            </a: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3" name="TextBox 12"/>
          <p:cNvSpPr txBox="1"/>
          <p:nvPr/>
        </p:nvSpPr>
        <p:spPr>
          <a:xfrm>
            <a:off x="3810000" y="3362980"/>
            <a:ext cx="5486400" cy="307777"/>
          </a:xfrm>
          <a:prstGeom prst="rect">
            <a:avLst/>
          </a:prstGeom>
          <a:noFill/>
        </p:spPr>
        <p:txBody>
          <a:bodyPr wrap="square" rtlCol="0">
            <a:spAutoFit/>
          </a:bodyPr>
          <a:lstStyle/>
          <a:p>
            <a:r>
              <a:rPr lang="en-US" sz="1400" b="1" dirty="0" err="1" smtClean="0">
                <a:latin typeface="Arial" pitchFamily="34" charset="0"/>
                <a:cs typeface="Arial" pitchFamily="34" charset="0"/>
              </a:rPr>
              <a:t>Đèn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hoạt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động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đèn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sáng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thì</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bình</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thường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đèn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nháy</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là</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báo</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lỗi</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p:txBody>
      </p:sp>
      <p:sp>
        <p:nvSpPr>
          <p:cNvPr id="14" name="TextBox 13"/>
          <p:cNvSpPr txBox="1"/>
          <p:nvPr/>
        </p:nvSpPr>
        <p:spPr>
          <a:xfrm>
            <a:off x="3810000" y="3730823"/>
            <a:ext cx="5181600" cy="307777"/>
          </a:xfrm>
          <a:prstGeom prst="rect">
            <a:avLst/>
          </a:prstGeom>
          <a:noFill/>
        </p:spPr>
        <p:txBody>
          <a:bodyPr wrap="square" rtlCol="0">
            <a:spAutoFit/>
          </a:bodyPr>
          <a:lstStyle/>
          <a:p>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ON/OFF: </a:t>
            </a:r>
            <a:r>
              <a:rPr lang="en-US" sz="1400" b="1" dirty="0" err="1" smtClean="0">
                <a:latin typeface="Arial" pitchFamily="34" charset="0"/>
                <a:cs typeface="Arial" pitchFamily="34" charset="0"/>
              </a:rPr>
              <a:t>Tắt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mở</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hoạt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động</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p:txBody>
      </p:sp>
      <p:sp>
        <p:nvSpPr>
          <p:cNvPr id="15" name="TextBox 14"/>
          <p:cNvSpPr txBox="1"/>
          <p:nvPr/>
        </p:nvSpPr>
        <p:spPr>
          <a:xfrm>
            <a:off x="3810000" y="3972580"/>
            <a:ext cx="5029200" cy="523220"/>
          </a:xfrm>
          <a:prstGeom prst="rect">
            <a:avLst/>
          </a:prstGeom>
          <a:noFill/>
        </p:spPr>
        <p:txBody>
          <a:bodyPr wrap="square" rtlCol="0">
            <a:spAutoFit/>
          </a:bodyPr>
          <a:lstStyle/>
          <a:p>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MENU/ENTER: </a:t>
            </a:r>
            <a:r>
              <a:rPr lang="en-US" sz="1400" b="1" dirty="0" err="1" smtClean="0">
                <a:latin typeface="Arial" pitchFamily="34" charset="0"/>
                <a:cs typeface="Arial" pitchFamily="34" charset="0"/>
              </a:rPr>
              <a:t>Dùng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để</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vào</a:t>
            </a:r>
            <a:r>
              <a:rPr lang="en-US" sz="1400" b="1" dirty="0" smtClean="0">
                <a:latin typeface="Arial" pitchFamily="34" charset="0"/>
                <a:cs typeface="Arial" pitchFamily="34" charset="0"/>
              </a:rPr>
              <a:t> Menu </a:t>
            </a:r>
            <a:r>
              <a:rPr lang="en-US" sz="1400" b="1" dirty="0" err="1" smtClean="0">
                <a:latin typeface="Arial" pitchFamily="34" charset="0"/>
                <a:cs typeface="Arial" pitchFamily="34" charset="0"/>
              </a:rPr>
              <a:t>chính</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hoặc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dùng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như</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nút</a:t>
            </a:r>
            <a:r>
              <a:rPr lang="en-US" sz="1400" b="1" dirty="0" smtClean="0">
                <a:latin typeface="Arial" pitchFamily="34" charset="0"/>
                <a:cs typeface="Arial" pitchFamily="34" charset="0"/>
              </a:rPr>
              <a:t> Enter </a:t>
            </a:r>
            <a:r>
              <a:rPr lang="en-US" sz="1400" b="1" dirty="0" err="1" smtClean="0">
                <a:latin typeface="Arial" pitchFamily="34" charset="0"/>
                <a:cs typeface="Arial" pitchFamily="34" charset="0"/>
              </a:rPr>
              <a:t>để</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mở</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các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cài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đặt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đã</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chọn</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p:txBody>
      </p:sp>
      <p:sp>
        <p:nvSpPr>
          <p:cNvPr id="18" name="TextBox 17"/>
          <p:cNvSpPr txBox="1"/>
          <p:nvPr/>
        </p:nvSpPr>
        <p:spPr>
          <a:xfrm>
            <a:off x="381000" y="5678269"/>
            <a:ext cx="5715000" cy="646331"/>
          </a:xfrm>
          <a:prstGeom prst="rect">
            <a:avLst/>
          </a:prstGeom>
          <a:noFill/>
        </p:spPr>
        <p:txBody>
          <a:bodyPr wrap="square" rtlCol="0">
            <a:spAutoFit/>
          </a:bodyPr>
          <a:lstStyle/>
          <a:p>
            <a:r>
              <a:rPr lang="en-US" b="1" dirty="0" err="1" smtClean="0">
                <a:latin typeface="Arial" pitchFamily="34" charset="0"/>
                <a:cs typeface="Arial" pitchFamily="34" charset="0"/>
              </a:rPr>
              <a:t>Chú</a:t>
            </a:r>
            <a:r>
              <a:rPr lang="en-US" b="1" dirty="0" smtClean="0">
                <a:latin typeface="Arial" pitchFamily="34" charset="0"/>
                <a:cs typeface="Arial" pitchFamily="34" charset="0"/>
              </a:rPr>
              <a:t> ý: </a:t>
            </a:r>
            <a:r>
              <a:rPr lang="en-US" b="1" dirty="0" err="1" smtClean="0">
                <a:latin typeface="Arial" pitchFamily="34" charset="0"/>
                <a:cs typeface="Arial" pitchFamily="34" charset="0"/>
              </a:rPr>
              <a:t>không</a:t>
            </a:r>
            <a:r>
              <a:rPr lang="en-US" b="1" dirty="0" smtClean="0">
                <a:latin typeface="Arial" pitchFamily="34" charset="0"/>
                <a:cs typeface="Arial" pitchFamily="34" charset="0"/>
              </a:rPr>
              <a:t> </a:t>
            </a:r>
            <a:r>
              <a:rPr lang="en-US" b="1" dirty="0" err="1" smtClean="0">
                <a:latin typeface="Arial" pitchFamily="34" charset="0"/>
                <a:cs typeface="Arial" pitchFamily="34" charset="0"/>
              </a:rPr>
              <a:t>ấn</a:t>
            </a:r>
            <a:r>
              <a:rPr lang="en-US" b="1" dirty="0" smtClean="0">
                <a:latin typeface="Arial" pitchFamily="34" charset="0"/>
                <a:cs typeface="Arial" pitchFamily="34" charset="0"/>
              </a:rPr>
              <a:t> </a:t>
            </a:r>
            <a:r>
              <a:rPr lang="en-US" b="1" dirty="0" err="1" smtClean="0">
                <a:latin typeface="Arial" pitchFamily="34" charset="0"/>
                <a:cs typeface="Arial" pitchFamily="34" charset="0"/>
              </a:rPr>
              <a:t>mạnh</a:t>
            </a:r>
            <a:r>
              <a:rPr lang="en-US" b="1" dirty="0" smtClean="0">
                <a:latin typeface="Arial" pitchFamily="34" charset="0"/>
                <a:cs typeface="Arial" pitchFamily="34" charset="0"/>
              </a:rPr>
              <a:t> </a:t>
            </a:r>
            <a:r>
              <a:rPr lang="en-US" b="1" dirty="0" err="1" smtClean="0">
                <a:latin typeface="Arial" pitchFamily="34" charset="0"/>
                <a:cs typeface="Arial" pitchFamily="34" charset="0"/>
              </a:rPr>
              <a:t>nút</a:t>
            </a:r>
            <a:r>
              <a:rPr lang="en-US" b="1" dirty="0" smtClean="0">
                <a:latin typeface="Arial" pitchFamily="34" charset="0"/>
                <a:cs typeface="Arial" pitchFamily="34" charset="0"/>
              </a:rPr>
              <a:t>, </a:t>
            </a:r>
            <a:r>
              <a:rPr lang="en-US" b="1" dirty="0" err="1" smtClean="0">
                <a:latin typeface="Arial" pitchFamily="34" charset="0"/>
                <a:cs typeface="Arial" pitchFamily="34" charset="0"/>
              </a:rPr>
              <a:t>không</a:t>
            </a:r>
            <a:r>
              <a:rPr lang="en-US" b="1" dirty="0" smtClean="0">
                <a:latin typeface="Arial" pitchFamily="34" charset="0"/>
                <a:cs typeface="Arial" pitchFamily="34" charset="0"/>
              </a:rPr>
              <a:t> </a:t>
            </a:r>
            <a:r>
              <a:rPr lang="en-US" b="1" dirty="0" err="1" smtClean="0">
                <a:latin typeface="Arial" pitchFamily="34" charset="0"/>
                <a:cs typeface="Arial" pitchFamily="34" charset="0"/>
              </a:rPr>
              <a:t>chọc</a:t>
            </a:r>
            <a:r>
              <a:rPr lang="en-US" b="1" dirty="0" smtClean="0">
                <a:latin typeface="Arial" pitchFamily="34" charset="0"/>
                <a:cs typeface="Arial" pitchFamily="34" charset="0"/>
              </a:rPr>
              <a:t> </a:t>
            </a:r>
            <a:r>
              <a:rPr lang="en-US" b="1" dirty="0" err="1" smtClean="0">
                <a:latin typeface="Arial" pitchFamily="34" charset="0"/>
                <a:cs typeface="Arial" pitchFamily="34" charset="0"/>
              </a:rPr>
              <a:t>nút</a:t>
            </a:r>
            <a:r>
              <a:rPr lang="en-US" b="1" dirty="0" smtClean="0">
                <a:latin typeface="Arial" pitchFamily="34" charset="0"/>
                <a:cs typeface="Arial" pitchFamily="34" charset="0"/>
              </a:rPr>
              <a:t> </a:t>
            </a:r>
            <a:r>
              <a:rPr lang="en-US" b="1" dirty="0" err="1" smtClean="0">
                <a:latin typeface="Arial" pitchFamily="34" charset="0"/>
                <a:cs typeface="Arial" pitchFamily="34" charset="0"/>
              </a:rPr>
              <a:t>bằng</a:t>
            </a:r>
            <a:r>
              <a:rPr lang="en-US" b="1" dirty="0" smtClean="0">
                <a:latin typeface="Arial" pitchFamily="34" charset="0"/>
                <a:cs typeface="Arial" pitchFamily="34" charset="0"/>
              </a:rPr>
              <a:t> </a:t>
            </a:r>
            <a:r>
              <a:rPr lang="en-US" b="1" dirty="0" err="1" smtClean="0">
                <a:latin typeface="Arial" pitchFamily="34" charset="0"/>
                <a:cs typeface="Arial" pitchFamily="34" charset="0"/>
              </a:rPr>
              <a:t>vật</a:t>
            </a:r>
            <a:r>
              <a:rPr lang="en-US" b="1" dirty="0" smtClean="0">
                <a:latin typeface="Arial" pitchFamily="34" charset="0"/>
                <a:cs typeface="Arial" pitchFamily="34" charset="0"/>
              </a:rPr>
              <a:t> </a:t>
            </a:r>
            <a:r>
              <a:rPr lang="en-US" b="1" dirty="0" err="1" smtClean="0">
                <a:latin typeface="Arial" pitchFamily="34" charset="0"/>
                <a:cs typeface="Arial" pitchFamily="34" charset="0"/>
              </a:rPr>
              <a:t>nhọn</a:t>
            </a:r>
            <a:r>
              <a:rPr lang="en-US" b="1" dirty="0" smtClean="0">
                <a:latin typeface="Arial" pitchFamily="34" charset="0"/>
                <a:cs typeface="Arial" pitchFamily="34" charset="0"/>
              </a:rPr>
              <a:t> </a:t>
            </a:r>
            <a:r>
              <a:rPr lang="en-US" b="1" dirty="0" err="1" smtClean="0">
                <a:latin typeface="Arial" pitchFamily="34" charset="0"/>
                <a:cs typeface="Arial" pitchFamily="34" charset="0"/>
              </a:rPr>
              <a:t>để</a:t>
            </a:r>
            <a:r>
              <a:rPr lang="en-US" b="1" dirty="0" smtClean="0">
                <a:latin typeface="Arial" pitchFamily="34" charset="0"/>
                <a:cs typeface="Arial" pitchFamily="34" charset="0"/>
              </a:rPr>
              <a:t> </a:t>
            </a:r>
            <a:r>
              <a:rPr lang="en-US" b="1" dirty="0" err="1" smtClean="0">
                <a:latin typeface="Arial" pitchFamily="34" charset="0"/>
                <a:cs typeface="Arial" pitchFamily="34" charset="0"/>
              </a:rPr>
              <a:t>tránh</a:t>
            </a:r>
            <a:r>
              <a:rPr lang="en-US" b="1" dirty="0" smtClean="0">
                <a:latin typeface="Arial" pitchFamily="34" charset="0"/>
                <a:cs typeface="Arial" pitchFamily="34" charset="0"/>
              </a:rPr>
              <a:t> </a:t>
            </a:r>
            <a:r>
              <a:rPr lang="en-US" b="1" dirty="0" err="1" smtClean="0">
                <a:latin typeface="Arial" pitchFamily="34" charset="0"/>
                <a:cs typeface="Arial" pitchFamily="34" charset="0"/>
              </a:rPr>
              <a:t>hư</a:t>
            </a:r>
            <a:r>
              <a:rPr lang="en-US" b="1" dirty="0" smtClean="0">
                <a:latin typeface="Arial" pitchFamily="34" charset="0"/>
                <a:cs typeface="Arial" pitchFamily="34" charset="0"/>
              </a:rPr>
              <a:t> </a:t>
            </a:r>
            <a:r>
              <a:rPr lang="en-US" b="1" dirty="0" err="1" smtClean="0">
                <a:latin typeface="Arial" pitchFamily="34" charset="0"/>
                <a:cs typeface="Arial" pitchFamily="34" charset="0"/>
              </a:rPr>
              <a:t>hỏng</a:t>
            </a:r>
            <a:r>
              <a:rPr lang="en-US" b="1" dirty="0" smtClean="0">
                <a:latin typeface="Arial" pitchFamily="34" charset="0"/>
                <a:cs typeface="Arial" pitchFamily="34" charset="0"/>
              </a:rPr>
              <a:t> remote.</a:t>
            </a:r>
            <a:endParaRPr lang="en-US" b="1" dirty="0">
              <a:latin typeface="Arial" pitchFamily="34" charset="0"/>
              <a:cs typeface="Arial" pitchFamily="34" charset="0"/>
            </a:endParaRPr>
          </a:p>
        </p:txBody>
      </p:sp>
      <p:sp>
        <p:nvSpPr>
          <p:cNvPr id="16" name="Content Placeholder 2"/>
          <p:cNvSpPr txBox="1">
            <a:spLocks/>
          </p:cNvSpPr>
          <p:nvPr/>
        </p:nvSpPr>
        <p:spPr>
          <a:xfrm>
            <a:off x="2590800" y="152400"/>
            <a:ext cx="3962400" cy="685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solidFill>
                  <a:srgbClr val="FF0000"/>
                </a:solidFill>
              </a:rPr>
              <a:t>MÀN HÌNH HIỂN THI </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 y="228600"/>
            <a:ext cx="2667000" cy="1745419"/>
          </a:xfrm>
          <a:prstGeom prst="rect">
            <a:avLst/>
          </a:prstGeom>
          <a:noFill/>
          <a:ln w="9525">
            <a:noFill/>
            <a:miter lim="800000"/>
            <a:headEnd/>
            <a:tailEnd/>
          </a:ln>
        </p:spPr>
      </p:pic>
      <p:sp>
        <p:nvSpPr>
          <p:cNvPr id="5" name="TextBox 4"/>
          <p:cNvSpPr txBox="1"/>
          <p:nvPr/>
        </p:nvSpPr>
        <p:spPr>
          <a:xfrm>
            <a:off x="3124200" y="304800"/>
            <a:ext cx="3962400" cy="738664"/>
          </a:xfrm>
          <a:prstGeom prst="rect">
            <a:avLst/>
          </a:prstGeom>
          <a:noFill/>
        </p:spPr>
        <p:txBody>
          <a:bodyPr wrap="square" rtlCol="0">
            <a:spAutoFit/>
          </a:bodyPr>
          <a:lstStyle/>
          <a:p>
            <a:r>
              <a:rPr lang="en-US" sz="1400" smtClean="0">
                <a:latin typeface="Arial" pitchFamily="34" charset="0"/>
                <a:cs typeface="Arial" pitchFamily="34" charset="0"/>
              </a:rPr>
              <a:t>Nếu FCU có cài đặt hướng gió riêng biệt thì sẽ xuất hiện biểu tượng.</a:t>
            </a:r>
          </a:p>
          <a:p>
            <a:endParaRPr lang="en-US" sz="1400">
              <a:latin typeface="Arial" pitchFamily="34" charset="0"/>
              <a:cs typeface="Arial" pitchFamily="34" charset="0"/>
            </a:endParaRPr>
          </a:p>
        </p:txBody>
      </p:sp>
      <p:pic>
        <p:nvPicPr>
          <p:cNvPr id="11267" name="Picture 3"/>
          <p:cNvPicPr>
            <a:picLocks noChangeAspect="1" noChangeArrowheads="1"/>
          </p:cNvPicPr>
          <p:nvPr/>
        </p:nvPicPr>
        <p:blipFill>
          <a:blip r:embed="rId3" cstate="print"/>
          <a:srcRect/>
          <a:stretch>
            <a:fillRect/>
          </a:stretch>
        </p:blipFill>
        <p:spPr bwMode="auto">
          <a:xfrm>
            <a:off x="4876800" y="838200"/>
            <a:ext cx="1114425" cy="51435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04800" y="2581275"/>
            <a:ext cx="2714625" cy="1838325"/>
          </a:xfrm>
          <a:prstGeom prst="rect">
            <a:avLst/>
          </a:prstGeom>
          <a:noFill/>
          <a:ln w="9525">
            <a:noFill/>
            <a:miter lim="800000"/>
            <a:headEnd/>
            <a:tailEnd/>
          </a:ln>
        </p:spPr>
      </p:pic>
      <p:sp>
        <p:nvSpPr>
          <p:cNvPr id="8" name="Title 1"/>
          <p:cNvSpPr txBox="1">
            <a:spLocks/>
          </p:cNvSpPr>
          <p:nvPr/>
        </p:nvSpPr>
        <p:spPr>
          <a:xfrm>
            <a:off x="1905000" y="2484438"/>
            <a:ext cx="6705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Danh sách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cài đặt riêng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9" name="TextBox 8"/>
          <p:cNvSpPr txBox="1"/>
          <p:nvPr/>
        </p:nvSpPr>
        <p:spPr>
          <a:xfrm>
            <a:off x="3200400" y="3037344"/>
            <a:ext cx="2590800" cy="2677656"/>
          </a:xfrm>
          <a:prstGeom prst="rect">
            <a:avLst/>
          </a:prstGeom>
          <a:noFill/>
        </p:spPr>
        <p:txBody>
          <a:bodyPr wrap="square" rtlCol="0">
            <a:spAutoFit/>
          </a:bodyPr>
          <a:lstStyle/>
          <a:p>
            <a:r>
              <a:rPr lang="en-US" sz="1400" smtClean="0">
                <a:latin typeface="Arial" pitchFamily="34" charset="0"/>
                <a:cs typeface="Arial" pitchFamily="34" charset="0"/>
              </a:rPr>
              <a:t>Từ Air Flow Direction vào Individual setting list.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Một màn hình hiện ra cho thấy danh sách các FCU được cài đặt hướng gió</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nút lên xuống để di chuyển sang máy khác (unitA)</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nút cancle để thoát về màn hình trước.</a:t>
            </a:r>
            <a:endParaRPr lang="en-US" sz="1400">
              <a:latin typeface="Arial" pitchFamily="34" charset="0"/>
              <a:cs typeface="Arial" pitchFamily="34" charset="0"/>
            </a:endParaRPr>
          </a:p>
        </p:txBody>
      </p:sp>
      <p:pic>
        <p:nvPicPr>
          <p:cNvPr id="10" name="Picture 3"/>
          <p:cNvPicPr>
            <a:picLocks noChangeAspect="1" noChangeArrowheads="1"/>
          </p:cNvPicPr>
          <p:nvPr/>
        </p:nvPicPr>
        <p:blipFill>
          <a:blip r:embed="rId5" cstate="print"/>
          <a:srcRect/>
          <a:stretch>
            <a:fillRect/>
          </a:stretch>
        </p:blipFill>
        <p:spPr bwMode="auto">
          <a:xfrm>
            <a:off x="304800" y="4648200"/>
            <a:ext cx="2752725" cy="1809750"/>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5867400" y="3505200"/>
            <a:ext cx="2066925" cy="2228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Reset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lại toàn bộ cài đặt riêng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3200400" y="2375118"/>
            <a:ext cx="2590800" cy="2677656"/>
          </a:xfrm>
          <a:prstGeom prst="rect">
            <a:avLst/>
          </a:prstGeom>
          <a:noFill/>
        </p:spPr>
        <p:txBody>
          <a:bodyPr wrap="square" rtlCol="0">
            <a:spAutoFit/>
          </a:bodyPr>
          <a:lstStyle/>
          <a:p>
            <a:r>
              <a:rPr lang="en-US" sz="1400" smtClean="0">
                <a:latin typeface="Arial" pitchFamily="34" charset="0"/>
                <a:cs typeface="Arial" pitchFamily="34" charset="0"/>
              </a:rPr>
              <a:t>Dùng để khôi phục lại cài đặt mặc định miệng gió thổi ban đầu của FCU.</a:t>
            </a:r>
            <a:br>
              <a:rPr lang="en-US" sz="1400" smtClean="0">
                <a:latin typeface="Arial" pitchFamily="34" charset="0"/>
                <a:cs typeface="Arial" pitchFamily="34" charset="0"/>
              </a:rPr>
            </a:br>
            <a:r>
              <a:rPr lang="en-US" sz="1400" smtClean="0">
                <a:latin typeface="Arial" pitchFamily="34" charset="0"/>
                <a:cs typeface="Arial" pitchFamily="34" charset="0"/>
              </a:rPr>
              <a:t/>
            </a:r>
            <a:br>
              <a:rPr lang="en-US" sz="1400" smtClean="0">
                <a:latin typeface="Arial" pitchFamily="34" charset="0"/>
                <a:cs typeface="Arial" pitchFamily="34" charset="0"/>
              </a:rPr>
            </a:br>
            <a:r>
              <a:rPr lang="en-US" sz="1400" smtClean="0">
                <a:latin typeface="Arial" pitchFamily="34" charset="0"/>
                <a:cs typeface="Arial" pitchFamily="34" charset="0"/>
              </a:rPr>
              <a:t>Từ Air Flow Direction vào Individual set all reset.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mũi tên sang ngang để chọn giữa Yes No.</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để xác nhận và quay trở lại màn hình trước.</a:t>
            </a:r>
            <a:endParaRPr lang="en-US" sz="1400">
              <a:latin typeface="Arial" pitchFamily="34" charset="0"/>
              <a:cs typeface="Arial" pitchFamily="34" charset="0"/>
            </a:endParaRPr>
          </a:p>
        </p:txBody>
      </p:sp>
      <p:pic>
        <p:nvPicPr>
          <p:cNvPr id="12293" name="Picture 5"/>
          <p:cNvPicPr>
            <a:picLocks noChangeAspect="1" noChangeArrowheads="1"/>
          </p:cNvPicPr>
          <p:nvPr/>
        </p:nvPicPr>
        <p:blipFill>
          <a:blip r:embed="rId2" cstate="print"/>
          <a:srcRect/>
          <a:stretch>
            <a:fillRect/>
          </a:stretch>
        </p:blipFill>
        <p:spPr bwMode="auto">
          <a:xfrm>
            <a:off x="257175" y="990600"/>
            <a:ext cx="2790825" cy="1905000"/>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5791200" y="1828800"/>
            <a:ext cx="2743200" cy="1828800"/>
          </a:xfrm>
          <a:prstGeom prst="rect">
            <a:avLst/>
          </a:prstGeom>
          <a:noFill/>
          <a:ln w="9525">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1219200" y="3200400"/>
            <a:ext cx="1847850" cy="2019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1096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hướng thổi gió</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aseline="0" smtClean="0">
                <a:latin typeface="Arial" pitchFamily="34" charset="0"/>
                <a:ea typeface="+mj-ea"/>
                <a:cs typeface="Arial" pitchFamily="34" charset="0"/>
              </a:rPr>
              <a:t>(chỉ</a:t>
            </a:r>
            <a:r>
              <a:rPr lang="en-US" sz="3000" smtClean="0">
                <a:latin typeface="Arial" pitchFamily="34" charset="0"/>
                <a:ea typeface="+mj-ea"/>
                <a:cs typeface="Arial" pitchFamily="34" charset="0"/>
              </a:rPr>
              <a:t> cho máy đặt sàn)</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3200400" y="1371600"/>
            <a:ext cx="3124200" cy="1384995"/>
          </a:xfrm>
          <a:prstGeom prst="rect">
            <a:avLst/>
          </a:prstGeom>
          <a:noFill/>
        </p:spPr>
        <p:txBody>
          <a:bodyPr wrap="square" rtlCol="0">
            <a:spAutoFit/>
          </a:bodyPr>
          <a:lstStyle/>
          <a:p>
            <a:r>
              <a:rPr lang="en-US" sz="1400" smtClean="0">
                <a:latin typeface="Arial" pitchFamily="34" charset="0"/>
                <a:cs typeface="Arial" pitchFamily="34" charset="0"/>
              </a:rPr>
              <a:t>Từ Air Flow Direction vào Air Direction range select.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Ở khung bên trái bấm lên xuống để chọn FCU (Unit select, cho phép điều khiển tới 16 FCU, từ 0-&gt;15).</a:t>
            </a:r>
            <a:endParaRPr lang="en-US" sz="1400">
              <a:latin typeface="Arial" pitchFamily="34" charset="0"/>
              <a:cs typeface="Arial"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304800" y="1066800"/>
            <a:ext cx="2743200" cy="18288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04800" y="3038475"/>
            <a:ext cx="2743200" cy="1838325"/>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3762375" y="2819400"/>
            <a:ext cx="1495425" cy="742950"/>
          </a:xfrm>
          <a:prstGeom prst="rect">
            <a:avLst/>
          </a:prstGeom>
          <a:noFill/>
          <a:ln w="9525">
            <a:noFill/>
            <a:miter lim="800000"/>
            <a:headEnd/>
            <a:tailEnd/>
          </a:ln>
        </p:spPr>
      </p:pic>
      <p:sp>
        <p:nvSpPr>
          <p:cNvPr id="10" name="TextBox 9"/>
          <p:cNvSpPr txBox="1"/>
          <p:nvPr/>
        </p:nvSpPr>
        <p:spPr>
          <a:xfrm>
            <a:off x="3200400" y="3657600"/>
            <a:ext cx="3124200" cy="738664"/>
          </a:xfrm>
          <a:prstGeom prst="rect">
            <a:avLst/>
          </a:prstGeom>
          <a:noFill/>
        </p:spPr>
        <p:txBody>
          <a:bodyPr wrap="square" rtlCol="0">
            <a:spAutoFit/>
          </a:bodyPr>
          <a:lstStyle/>
          <a:p>
            <a:r>
              <a:rPr lang="en-US" sz="1400" smtClean="0">
                <a:latin typeface="Arial" pitchFamily="34" charset="0"/>
                <a:cs typeface="Arial" pitchFamily="34" charset="0"/>
              </a:rPr>
              <a:t>Sau khi chọn xong máy thì bấm qua phải để chọn điều chỉnh hướng thổi gió.</a:t>
            </a:r>
            <a:endParaRPr lang="en-US" sz="1400">
              <a:latin typeface="Arial" pitchFamily="34" charset="0"/>
              <a:cs typeface="Arial" pitchFamily="34" charset="0"/>
            </a:endParaRPr>
          </a:p>
        </p:txBody>
      </p:sp>
      <p:pic>
        <p:nvPicPr>
          <p:cNvPr id="13316" name="Picture 4"/>
          <p:cNvPicPr>
            <a:picLocks noChangeAspect="1" noChangeArrowheads="1"/>
          </p:cNvPicPr>
          <p:nvPr/>
        </p:nvPicPr>
        <p:blipFill>
          <a:blip r:embed="rId5" cstate="print"/>
          <a:srcRect/>
          <a:stretch>
            <a:fillRect/>
          </a:stretch>
        </p:blipFill>
        <p:spPr bwMode="auto">
          <a:xfrm>
            <a:off x="3810000" y="4495800"/>
            <a:ext cx="1530626" cy="725864"/>
          </a:xfrm>
          <a:prstGeom prst="rect">
            <a:avLst/>
          </a:prstGeom>
          <a:noFill/>
          <a:ln w="9525">
            <a:noFill/>
            <a:miter lim="800000"/>
            <a:headEnd/>
            <a:tailEnd/>
          </a:ln>
        </p:spPr>
      </p:pic>
      <p:pic>
        <p:nvPicPr>
          <p:cNvPr id="13318" name="Picture 6"/>
          <p:cNvPicPr>
            <a:picLocks noChangeAspect="1" noChangeArrowheads="1"/>
          </p:cNvPicPr>
          <p:nvPr/>
        </p:nvPicPr>
        <p:blipFill>
          <a:blip r:embed="rId6" cstate="print"/>
          <a:srcRect/>
          <a:stretch>
            <a:fillRect/>
          </a:stretch>
        </p:blipFill>
        <p:spPr bwMode="auto">
          <a:xfrm>
            <a:off x="304800" y="4953000"/>
            <a:ext cx="2771775" cy="1828800"/>
          </a:xfrm>
          <a:prstGeom prst="rect">
            <a:avLst/>
          </a:prstGeom>
          <a:noFill/>
          <a:ln w="9525">
            <a:noFill/>
            <a:miter lim="800000"/>
            <a:headEnd/>
            <a:tailEnd/>
          </a:ln>
        </p:spPr>
      </p:pic>
      <p:pic>
        <p:nvPicPr>
          <p:cNvPr id="13319" name="Picture 7"/>
          <p:cNvPicPr>
            <a:picLocks noChangeAspect="1" noChangeArrowheads="1"/>
          </p:cNvPicPr>
          <p:nvPr/>
        </p:nvPicPr>
        <p:blipFill>
          <a:blip r:embed="rId7" cstate="print"/>
          <a:srcRect/>
          <a:stretch>
            <a:fillRect/>
          </a:stretch>
        </p:blipFill>
        <p:spPr bwMode="auto">
          <a:xfrm>
            <a:off x="6400800" y="990600"/>
            <a:ext cx="2667000" cy="5669583"/>
          </a:xfrm>
          <a:prstGeom prst="rect">
            <a:avLst/>
          </a:prstGeom>
          <a:noFill/>
          <a:ln w="9525">
            <a:noFill/>
            <a:miter lim="800000"/>
            <a:headEnd/>
            <a:tailEnd/>
          </a:ln>
        </p:spPr>
      </p:pic>
      <p:sp>
        <p:nvSpPr>
          <p:cNvPr id="15" name="TextBox 14"/>
          <p:cNvSpPr txBox="1"/>
          <p:nvPr/>
        </p:nvSpPr>
        <p:spPr>
          <a:xfrm>
            <a:off x="3124200" y="5334000"/>
            <a:ext cx="3352800" cy="738664"/>
          </a:xfrm>
          <a:prstGeom prst="rect">
            <a:avLst/>
          </a:prstGeom>
          <a:noFill/>
        </p:spPr>
        <p:txBody>
          <a:bodyPr wrap="square" rtlCol="0">
            <a:spAutoFit/>
          </a:bodyPr>
          <a:lstStyle/>
          <a:p>
            <a:r>
              <a:rPr lang="en-US" sz="1400" smtClean="0">
                <a:latin typeface="Arial" pitchFamily="34" charset="0"/>
                <a:cs typeface="Arial" pitchFamily="34" charset="0"/>
              </a:rPr>
              <a:t>Bấm lên xuống để chuyển đổi giữa </a:t>
            </a:r>
            <a:r>
              <a:rPr lang="en-US" sz="1400" b="1" smtClean="0">
                <a:latin typeface="Arial" pitchFamily="34" charset="0"/>
                <a:cs typeface="Arial" pitchFamily="34" charset="0"/>
              </a:rPr>
              <a:t>Standard – Right blow – left blow</a:t>
            </a:r>
            <a:r>
              <a:rPr lang="en-US" sz="1400" smtClean="0">
                <a:latin typeface="Arial" pitchFamily="34" charset="0"/>
                <a:cs typeface="Arial" pitchFamily="34" charset="0"/>
              </a:rPr>
              <a:t>. Như hình bên phải</a:t>
            </a:r>
            <a:endParaRPr lang="en-US" sz="1400">
              <a:latin typeface="Arial" pitchFamily="34" charset="0"/>
              <a:cs typeface="Arial" pitchFamily="34" charset="0"/>
            </a:endParaRPr>
          </a:p>
        </p:txBody>
      </p:sp>
      <p:cxnSp>
        <p:nvCxnSpPr>
          <p:cNvPr id="17" name="Straight Arrow Connector 16"/>
          <p:cNvCxnSpPr/>
          <p:nvPr/>
        </p:nvCxnSpPr>
        <p:spPr>
          <a:xfrm>
            <a:off x="3124200" y="2895600"/>
            <a:ext cx="0" cy="2514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8" name="Picture 6"/>
          <p:cNvPicPr>
            <a:picLocks noChangeAspect="1" noChangeArrowheads="1"/>
          </p:cNvPicPr>
          <p:nvPr/>
        </p:nvPicPr>
        <p:blipFill>
          <a:blip r:embed="rId4" cstate="print"/>
          <a:srcRect/>
          <a:stretch>
            <a:fillRect/>
          </a:stretch>
        </p:blipFill>
        <p:spPr bwMode="auto">
          <a:xfrm>
            <a:off x="4752975" y="6041827"/>
            <a:ext cx="1495425" cy="742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1096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Khởi</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động nhanh</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aseline="0" smtClean="0">
                <a:latin typeface="Arial" pitchFamily="34" charset="0"/>
                <a:ea typeface="+mj-ea"/>
                <a:cs typeface="Arial" pitchFamily="34" charset="0"/>
              </a:rPr>
              <a:t>(máy</a:t>
            </a:r>
            <a:r>
              <a:rPr lang="en-US" sz="3000" smtClean="0">
                <a:latin typeface="Arial" pitchFamily="34" charset="0"/>
                <a:ea typeface="+mj-ea"/>
                <a:cs typeface="Arial" pitchFamily="34" charset="0"/>
              </a:rPr>
              <a:t> hai mảnh)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066800"/>
            <a:ext cx="3124200" cy="1600438"/>
          </a:xfrm>
          <a:prstGeom prst="rect">
            <a:avLst/>
          </a:prstGeom>
          <a:noFill/>
        </p:spPr>
        <p:txBody>
          <a:bodyPr wrap="square" rtlCol="0">
            <a:spAutoFit/>
          </a:bodyPr>
          <a:lstStyle/>
          <a:p>
            <a:pPr algn="r"/>
            <a:r>
              <a:rPr lang="en-US" sz="1400" smtClean="0">
                <a:latin typeface="Arial" pitchFamily="34" charset="0"/>
                <a:cs typeface="Arial" pitchFamily="34" charset="0"/>
              </a:rPr>
              <a:t>Khi máy đang chạy ở bất kỳ chế độ nào, từ Main menu vào Quick start.</a:t>
            </a:r>
          </a:p>
          <a:p>
            <a:pPr algn="r"/>
            <a:r>
              <a:rPr lang="en-US" sz="1400" smtClean="0">
                <a:latin typeface="Arial" pitchFamily="34" charset="0"/>
                <a:cs typeface="Arial" pitchFamily="34" charset="0"/>
              </a:rPr>
              <a:t>Sau đó màn hình sẽ tự động chuyển về màn hình cơ bản. Giờ dưới màn hình sẽ chữ Quick Start.</a:t>
            </a:r>
          </a:p>
          <a:p>
            <a:pPr algn="r"/>
            <a:r>
              <a:rPr lang="en-US" sz="1400" smtClean="0">
                <a:latin typeface="Arial" pitchFamily="34" charset="0"/>
                <a:cs typeface="Arial" pitchFamily="34" charset="0"/>
              </a:rPr>
              <a:t>Đã bật chức năng quick start.</a:t>
            </a:r>
          </a:p>
          <a:p>
            <a:pPr algn="r"/>
            <a:endParaRPr lang="en-US" sz="1400">
              <a:latin typeface="Arial" pitchFamily="34" charset="0"/>
              <a:cs typeface="Arial" pitchFamily="34" charset="0"/>
            </a:endParaRPr>
          </a:p>
        </p:txBody>
      </p:sp>
      <p:sp>
        <p:nvSpPr>
          <p:cNvPr id="15" name="TextBox 14"/>
          <p:cNvSpPr txBox="1"/>
          <p:nvPr/>
        </p:nvSpPr>
        <p:spPr>
          <a:xfrm>
            <a:off x="304800" y="4876800"/>
            <a:ext cx="8610600" cy="2031325"/>
          </a:xfrm>
          <a:prstGeom prst="rect">
            <a:avLst/>
          </a:prstGeom>
          <a:noFill/>
        </p:spPr>
        <p:txBody>
          <a:bodyPr wrap="square" rtlCol="0">
            <a:spAutoFit/>
          </a:bodyPr>
          <a:lstStyle/>
          <a:p>
            <a:r>
              <a:rPr lang="en-US" sz="1400" smtClean="0">
                <a:latin typeface="Arial" pitchFamily="34" charset="0"/>
                <a:cs typeface="Arial" pitchFamily="34" charset="0"/>
              </a:rPr>
              <a:t>Quick start, khi đó tốc độ gió sẽ điều khiển tự động, tăng nhanh công suất dàn nóng và nhanh chóng làm phòng đạt nhiệt độ thoải mái.</a:t>
            </a:r>
          </a:p>
          <a:p>
            <a:pPr>
              <a:buFontTx/>
              <a:buChar char="-"/>
            </a:pPr>
            <a:r>
              <a:rPr lang="en-US" sz="1400" smtClean="0">
                <a:latin typeface="Arial" pitchFamily="34" charset="0"/>
                <a:cs typeface="Arial" pitchFamily="34" charset="0"/>
              </a:rPr>
              <a:t> Màn hình không hiển thị tốc độ gió, cũng như sẽ không thể điều chỉnh được tốc độ gió. (như hình bên trái dưới)</a:t>
            </a:r>
          </a:p>
          <a:p>
            <a:pPr>
              <a:buFontTx/>
              <a:buChar char="-"/>
            </a:pPr>
            <a:r>
              <a:rPr lang="en-US" sz="1400" smtClean="0">
                <a:latin typeface="Arial" pitchFamily="34" charset="0"/>
                <a:cs typeface="Arial" pitchFamily="34" charset="0"/>
              </a:rPr>
              <a:t> Không thể chạy quick start ở chế độ fan và dry.</a:t>
            </a:r>
          </a:p>
          <a:p>
            <a:pPr>
              <a:buFontTx/>
              <a:buChar char="-"/>
            </a:pPr>
            <a:r>
              <a:rPr lang="en-US" sz="1400" smtClean="0">
                <a:latin typeface="Arial" pitchFamily="34" charset="0"/>
                <a:cs typeface="Arial" pitchFamily="34" charset="0"/>
              </a:rPr>
              <a:t> Quick start sẽ chạy trong khoảng 30 phút rồi trở về vận hành bình thường.</a:t>
            </a:r>
          </a:p>
          <a:p>
            <a:pPr>
              <a:buFontTx/>
              <a:buChar char="-"/>
            </a:pPr>
            <a:r>
              <a:rPr lang="en-US" sz="1400" smtClean="0">
                <a:latin typeface="Arial" pitchFamily="34" charset="0"/>
                <a:cs typeface="Arial" pitchFamily="34" charset="0"/>
              </a:rPr>
              <a:t> Kích hoạt bộ điều khiển chế độ sẽ đưa FCU về vận hành bình thường.</a:t>
            </a:r>
          </a:p>
          <a:p>
            <a:pPr>
              <a:buFontTx/>
              <a:buChar char="-"/>
            </a:pPr>
            <a:r>
              <a:rPr lang="en-US" sz="1400" smtClean="0">
                <a:latin typeface="Arial" pitchFamily="34" charset="0"/>
                <a:cs typeface="Arial" pitchFamily="34" charset="0"/>
              </a:rPr>
              <a:t> Ở chế độ sưởi, tốc độ gió sẽ tăng và nhiệt độ gió ra có thể giảm. Điều chỉnh vận hành như mong muốn.</a:t>
            </a:r>
          </a:p>
          <a:p>
            <a:endParaRPr lang="en-US" sz="1400">
              <a:latin typeface="Arial" pitchFamily="34" charset="0"/>
              <a:cs typeface="Arial" pitchFamily="34" charset="0"/>
            </a:endParaRPr>
          </a:p>
        </p:txBody>
      </p:sp>
      <p:cxnSp>
        <p:nvCxnSpPr>
          <p:cNvPr id="17" name="Straight Arrow Connector 16"/>
          <p:cNvCxnSpPr/>
          <p:nvPr/>
        </p:nvCxnSpPr>
        <p:spPr>
          <a:xfrm flipH="1">
            <a:off x="2971800" y="2438400"/>
            <a:ext cx="1524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4338" name="Picture 2"/>
          <p:cNvPicPr>
            <a:picLocks noChangeAspect="1" noChangeArrowheads="1"/>
          </p:cNvPicPr>
          <p:nvPr/>
        </p:nvPicPr>
        <p:blipFill>
          <a:blip r:embed="rId2" cstate="print"/>
          <a:srcRect/>
          <a:stretch>
            <a:fillRect/>
          </a:stretch>
        </p:blipFill>
        <p:spPr bwMode="auto">
          <a:xfrm>
            <a:off x="304800" y="990600"/>
            <a:ext cx="2590800" cy="366285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6172200" y="990600"/>
            <a:ext cx="2790825" cy="3876675"/>
          </a:xfrm>
          <a:prstGeom prst="rect">
            <a:avLst/>
          </a:prstGeom>
          <a:noFill/>
          <a:ln w="9525">
            <a:noFill/>
            <a:miter lim="800000"/>
            <a:headEnd/>
            <a:tailEnd/>
          </a:ln>
        </p:spPr>
      </p:pic>
      <p:sp>
        <p:nvSpPr>
          <p:cNvPr id="16" name="TextBox 15"/>
          <p:cNvSpPr txBox="1"/>
          <p:nvPr/>
        </p:nvSpPr>
        <p:spPr>
          <a:xfrm>
            <a:off x="3276600" y="3541693"/>
            <a:ext cx="3124200" cy="954107"/>
          </a:xfrm>
          <a:prstGeom prst="rect">
            <a:avLst/>
          </a:prstGeom>
          <a:noFill/>
        </p:spPr>
        <p:txBody>
          <a:bodyPr wrap="square" rtlCol="0">
            <a:spAutoFit/>
          </a:bodyPr>
          <a:lstStyle/>
          <a:p>
            <a:r>
              <a:rPr lang="en-US" sz="1400" smtClean="0">
                <a:latin typeface="Arial" pitchFamily="34" charset="0"/>
                <a:cs typeface="Arial" pitchFamily="34" charset="0"/>
              </a:rPr>
              <a:t>Làm tương tự như trên để tắt quick start. Khi đó chữ quick start sẽ biến mất.</a:t>
            </a:r>
          </a:p>
          <a:p>
            <a:endParaRPr lang="en-US" sz="1400">
              <a:latin typeface="Arial" pitchFamily="34" charset="0"/>
              <a:cs typeface="Arial" pitchFamily="34" charset="0"/>
            </a:endParaRPr>
          </a:p>
        </p:txBody>
      </p:sp>
      <p:cxnSp>
        <p:nvCxnSpPr>
          <p:cNvPr id="19" name="Straight Arrow Connector 18"/>
          <p:cNvCxnSpPr/>
          <p:nvPr/>
        </p:nvCxnSpPr>
        <p:spPr>
          <a:xfrm>
            <a:off x="4495800" y="4188023"/>
            <a:ext cx="1524000" cy="29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162"/>
            <a:ext cx="3200400" cy="2246769"/>
          </a:xfrm>
          <a:prstGeom prst="rect">
            <a:avLst/>
          </a:prstGeom>
          <a:noFill/>
        </p:spPr>
        <p:txBody>
          <a:bodyPr wrap="square" rtlCol="0">
            <a:spAutoFit/>
          </a:bodyPr>
          <a:lstStyle/>
          <a:p>
            <a:r>
              <a:rPr lang="en-US" sz="1400" smtClean="0">
                <a:latin typeface="Arial" pitchFamily="34" charset="0"/>
                <a:cs typeface="Arial" pitchFamily="34" charset="0"/>
              </a:rPr>
              <a:t>Kích hoạt các chức năng tiết kiệm năng lượng.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vào Energy Saving Option.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 vào tiếp Energy Saving list.</a:t>
            </a:r>
          </a:p>
          <a:p>
            <a:endParaRPr lang="en-US" sz="1400" smtClean="0">
              <a:latin typeface="Arial" pitchFamily="34" charset="0"/>
              <a:cs typeface="Arial" pitchFamily="34" charset="0"/>
            </a:endParaRPr>
          </a:p>
          <a:p>
            <a:endParaRPr lang="en-US" sz="1400">
              <a:latin typeface="Arial" pitchFamily="34" charset="0"/>
              <a:cs typeface="Arial" pitchFamily="34" charset="0"/>
            </a:endParaRPr>
          </a:p>
        </p:txBody>
      </p:sp>
      <p:sp>
        <p:nvSpPr>
          <p:cNvPr id="16" name="TextBox 15"/>
          <p:cNvSpPr txBox="1"/>
          <p:nvPr/>
        </p:nvSpPr>
        <p:spPr>
          <a:xfrm>
            <a:off x="2895600" y="4482405"/>
            <a:ext cx="3124200" cy="2031325"/>
          </a:xfrm>
          <a:prstGeom prst="rect">
            <a:avLst/>
          </a:prstGeom>
          <a:noFill/>
        </p:spPr>
        <p:txBody>
          <a:bodyPr wrap="square" rtlCol="0">
            <a:spAutoFit/>
          </a:bodyPr>
          <a:lstStyle/>
          <a:p>
            <a:r>
              <a:rPr lang="en-US" sz="1400" smtClean="0">
                <a:latin typeface="Arial" pitchFamily="34" charset="0"/>
                <a:cs typeface="Arial" pitchFamily="34" charset="0"/>
              </a:rPr>
              <a:t>Tại Energy Saving Option, bấm nút lên xuống để chuyển đổi lựa chọn giữa ON và OFF.</a:t>
            </a:r>
          </a:p>
          <a:p>
            <a:r>
              <a:rPr lang="en-US" sz="1400" smtClean="0">
                <a:latin typeface="Arial" pitchFamily="34" charset="0"/>
                <a:cs typeface="Arial" pitchFamily="34" charset="0"/>
              </a:rPr>
              <a:t>Bấm sang ngang để di chuyển xuống các dòng khác.</a:t>
            </a:r>
          </a:p>
          <a:p>
            <a:endParaRPr lang="en-US" sz="1400" smtClean="0">
              <a:latin typeface="Arial" pitchFamily="34" charset="0"/>
              <a:cs typeface="Arial" pitchFamily="34" charset="0"/>
            </a:endParaRPr>
          </a:p>
          <a:p>
            <a:r>
              <a:rPr lang="en-US" sz="1400" smtClean="0">
                <a:latin typeface="Arial" pitchFamily="34" charset="0"/>
                <a:cs typeface="Arial" pitchFamily="34" charset="0"/>
              </a:rPr>
              <a:t>Sau khi xong bấm Enter để xác nhận và thoát về màn hình cơ bản.</a:t>
            </a:r>
          </a:p>
          <a:p>
            <a:endParaRPr lang="en-US" sz="1400">
              <a:latin typeface="Arial" pitchFamily="34" charset="0"/>
              <a:cs typeface="Arial"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152401" y="762001"/>
            <a:ext cx="2702978" cy="381000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152401" y="4724401"/>
            <a:ext cx="2743200" cy="1850948"/>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6172200" y="4800600"/>
            <a:ext cx="2771775" cy="1847850"/>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6553200" y="1371600"/>
            <a:ext cx="1809750" cy="3190875"/>
          </a:xfrm>
          <a:prstGeom prst="rect">
            <a:avLst/>
          </a:prstGeom>
          <a:noFill/>
          <a:ln w="9525">
            <a:noFill/>
            <a:miter lim="800000"/>
            <a:headEnd/>
            <a:tailEnd/>
          </a:ln>
        </p:spPr>
      </p:pic>
      <p:cxnSp>
        <p:nvCxnSpPr>
          <p:cNvPr id="9" name="Straight Arrow Connector 8"/>
          <p:cNvCxnSpPr/>
          <p:nvPr/>
        </p:nvCxnSpPr>
        <p:spPr>
          <a:xfrm>
            <a:off x="3581400" y="6400800"/>
            <a:ext cx="1524000" cy="29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1384995"/>
          </a:xfrm>
          <a:prstGeom prst="rect">
            <a:avLst/>
          </a:prstGeom>
          <a:noFill/>
        </p:spPr>
        <p:txBody>
          <a:bodyPr wrap="square" rtlCol="0">
            <a:spAutoFit/>
          </a:bodyPr>
          <a:lstStyle/>
          <a:p>
            <a:r>
              <a:rPr lang="en-US" sz="1400" smtClean="0">
                <a:latin typeface="Arial" pitchFamily="34" charset="0"/>
                <a:cs typeface="Arial" pitchFamily="34" charset="0"/>
              </a:rPr>
              <a:t>Setpoint range set là cài đặt cho phép giới hạn nhiệt độ điều chỉnh, gồm giới hạn trên và giới hạn dưới.</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Options vào Setpoint range set.</a:t>
            </a:r>
          </a:p>
        </p:txBody>
      </p:sp>
      <p:pic>
        <p:nvPicPr>
          <p:cNvPr id="15365" name="Picture 5"/>
          <p:cNvPicPr>
            <a:picLocks noChangeAspect="1" noChangeArrowheads="1"/>
          </p:cNvPicPr>
          <p:nvPr/>
        </p:nvPicPr>
        <p:blipFill>
          <a:blip r:embed="rId2" cstate="print"/>
          <a:srcRect/>
          <a:stretch>
            <a:fillRect/>
          </a:stretch>
        </p:blipFill>
        <p:spPr bwMode="auto">
          <a:xfrm>
            <a:off x="6267450" y="1219200"/>
            <a:ext cx="1809750" cy="3190875"/>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152400" y="762000"/>
            <a:ext cx="2771775" cy="1857375"/>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152400" y="2743200"/>
            <a:ext cx="2790825" cy="1857375"/>
          </a:xfrm>
          <a:prstGeom prst="rect">
            <a:avLst/>
          </a:prstGeom>
          <a:noFill/>
          <a:ln w="9525">
            <a:noFill/>
            <a:miter lim="800000"/>
            <a:headEnd/>
            <a:tailEnd/>
          </a:ln>
        </p:spPr>
      </p:pic>
      <p:sp>
        <p:nvSpPr>
          <p:cNvPr id="11" name="TextBox 10"/>
          <p:cNvSpPr txBox="1"/>
          <p:nvPr/>
        </p:nvSpPr>
        <p:spPr>
          <a:xfrm>
            <a:off x="2895600" y="2743200"/>
            <a:ext cx="3200400" cy="1815882"/>
          </a:xfrm>
          <a:prstGeom prst="rect">
            <a:avLst/>
          </a:prstGeom>
          <a:noFill/>
        </p:spPr>
        <p:txBody>
          <a:bodyPr wrap="square" rtlCol="0">
            <a:spAutoFit/>
          </a:bodyPr>
          <a:lstStyle/>
          <a:p>
            <a:r>
              <a:rPr lang="en-US" sz="1400" smtClean="0">
                <a:latin typeface="Arial" pitchFamily="34" charset="0"/>
                <a:cs typeface="Arial" pitchFamily="34" charset="0"/>
              </a:rPr>
              <a:t>Bấm lên xuống để chỉnh nhiệt độ tăng giảm.</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trái phải để di chuyển đối tượng cần điều chỉnh.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sau khi cài đặt xong để xác nhận và thoát ra màn hình chính.</a:t>
            </a:r>
          </a:p>
        </p:txBody>
      </p:sp>
      <p:pic>
        <p:nvPicPr>
          <p:cNvPr id="16388" name="Picture 4"/>
          <p:cNvPicPr>
            <a:picLocks noChangeAspect="1" noChangeArrowheads="1"/>
          </p:cNvPicPr>
          <p:nvPr/>
        </p:nvPicPr>
        <p:blipFill>
          <a:blip r:embed="rId5" cstate="print"/>
          <a:srcRect/>
          <a:stretch>
            <a:fillRect/>
          </a:stretch>
        </p:blipFill>
        <p:spPr bwMode="auto">
          <a:xfrm>
            <a:off x="2895600" y="4724400"/>
            <a:ext cx="2971800" cy="1981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2031325"/>
          </a:xfrm>
          <a:prstGeom prst="rect">
            <a:avLst/>
          </a:prstGeom>
          <a:noFill/>
        </p:spPr>
        <p:txBody>
          <a:bodyPr wrap="square" rtlCol="0">
            <a:spAutoFit/>
          </a:bodyPr>
          <a:lstStyle/>
          <a:p>
            <a:r>
              <a:rPr lang="en-US" sz="1400" smtClean="0">
                <a:latin typeface="Arial" pitchFamily="34" charset="0"/>
                <a:cs typeface="Arial" pitchFamily="34" charset="0"/>
              </a:rPr>
              <a:t>Sensing sensor (low) là chức năng không thể được sử dụng trong lúc điều khiển nhóm. Trong trường hợp này, hệ được điều khiển bởi sensing sensor lắp trong FCU chủ.</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Options vào Sensing sensor (low).</a:t>
            </a:r>
          </a:p>
          <a:p>
            <a:endParaRPr lang="en-US" sz="1400" smtClean="0">
              <a:latin typeface="Arial" pitchFamily="34" charset="0"/>
              <a:cs typeface="Arial" pitchFamily="34" charset="0"/>
            </a:endParaRPr>
          </a:p>
        </p:txBody>
      </p:sp>
      <p:pic>
        <p:nvPicPr>
          <p:cNvPr id="15365" name="Picture 5"/>
          <p:cNvPicPr>
            <a:picLocks noChangeAspect="1" noChangeArrowheads="1"/>
          </p:cNvPicPr>
          <p:nvPr/>
        </p:nvPicPr>
        <p:blipFill>
          <a:blip r:embed="rId2" cstate="print"/>
          <a:srcRect/>
          <a:stretch>
            <a:fillRect/>
          </a:stretch>
        </p:blipFill>
        <p:spPr bwMode="auto">
          <a:xfrm>
            <a:off x="6267450" y="1219200"/>
            <a:ext cx="1809750" cy="3190875"/>
          </a:xfrm>
          <a:prstGeom prst="rect">
            <a:avLst/>
          </a:prstGeom>
          <a:noFill/>
          <a:ln w="9525">
            <a:noFill/>
            <a:miter lim="800000"/>
            <a:headEnd/>
            <a:tailEnd/>
          </a:ln>
        </p:spPr>
      </p:pic>
      <p:sp>
        <p:nvSpPr>
          <p:cNvPr id="11" name="TextBox 10"/>
          <p:cNvSpPr txBox="1"/>
          <p:nvPr/>
        </p:nvSpPr>
        <p:spPr>
          <a:xfrm>
            <a:off x="2895600" y="2743200"/>
            <a:ext cx="3200400" cy="1815882"/>
          </a:xfrm>
          <a:prstGeom prst="rect">
            <a:avLst/>
          </a:prstGeom>
          <a:noFill/>
        </p:spPr>
        <p:txBody>
          <a:bodyPr wrap="square" rtlCol="0">
            <a:spAutoFit/>
          </a:bodyPr>
          <a:lstStyle/>
          <a:p>
            <a:r>
              <a:rPr lang="en-US" sz="1400" smtClean="0">
                <a:latin typeface="Arial" pitchFamily="34" charset="0"/>
                <a:cs typeface="Arial" pitchFamily="34" charset="0"/>
              </a:rPr>
              <a:t>Bấm lên xuống để chỉnh thông số tăng giảm.</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trái phải để di chuyển đối tượng cần điều chỉnh.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sau khi cài đặt xong để xác nhận và thoát ra màn hình chính.</a:t>
            </a:r>
          </a:p>
        </p:txBody>
      </p:sp>
      <p:pic>
        <p:nvPicPr>
          <p:cNvPr id="17410" name="Picture 2"/>
          <p:cNvPicPr>
            <a:picLocks noChangeAspect="1" noChangeArrowheads="1"/>
          </p:cNvPicPr>
          <p:nvPr/>
        </p:nvPicPr>
        <p:blipFill>
          <a:blip r:embed="rId3" cstate="print"/>
          <a:srcRect/>
          <a:stretch>
            <a:fillRect/>
          </a:stretch>
        </p:blipFill>
        <p:spPr bwMode="auto">
          <a:xfrm>
            <a:off x="139462" y="889452"/>
            <a:ext cx="2756138" cy="1853748"/>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152400" y="2743200"/>
            <a:ext cx="2667000" cy="1766455"/>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6172200" y="4953000"/>
            <a:ext cx="2743200" cy="988472"/>
          </a:xfrm>
          <a:prstGeom prst="rect">
            <a:avLst/>
          </a:prstGeom>
          <a:noFill/>
          <a:ln w="9525">
            <a:noFill/>
            <a:miter lim="800000"/>
            <a:headEnd/>
            <a:tailEnd/>
          </a:ln>
        </p:spPr>
      </p:pic>
      <p:sp>
        <p:nvSpPr>
          <p:cNvPr id="12" name="TextBox 11"/>
          <p:cNvSpPr txBox="1"/>
          <p:nvPr/>
        </p:nvSpPr>
        <p:spPr>
          <a:xfrm>
            <a:off x="2971800" y="5015805"/>
            <a:ext cx="3200400" cy="1384995"/>
          </a:xfrm>
          <a:prstGeom prst="rect">
            <a:avLst/>
          </a:prstGeom>
          <a:noFill/>
        </p:spPr>
        <p:txBody>
          <a:bodyPr wrap="square" rtlCol="0">
            <a:spAutoFit/>
          </a:bodyPr>
          <a:lstStyle/>
          <a:p>
            <a:r>
              <a:rPr lang="en-US" sz="1400" smtClean="0">
                <a:latin typeface="Arial" pitchFamily="34" charset="0"/>
                <a:cs typeface="Arial" pitchFamily="34" charset="0"/>
              </a:rPr>
              <a:t>VD: Nếu cảm biến sensor không thấy có người trong phòng sẽ tự động tăng nhiệt độ lên 1</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mỗi 30 phút, cho tới khi đạt 30</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a:t>
            </a:r>
          </a:p>
          <a:p>
            <a:r>
              <a:rPr lang="en-US" sz="1400" smtClean="0">
                <a:latin typeface="Arial" pitchFamily="34" charset="0"/>
                <a:cs typeface="Arial" pitchFamily="34" charset="0"/>
              </a:rPr>
              <a:t>Nhiệt độ cài đặt trên remote không đổi.</a:t>
            </a:r>
          </a:p>
        </p:txBody>
      </p:sp>
      <p:pic>
        <p:nvPicPr>
          <p:cNvPr id="9218" name="Picture 2"/>
          <p:cNvPicPr>
            <a:picLocks noChangeAspect="1" noChangeArrowheads="1"/>
          </p:cNvPicPr>
          <p:nvPr/>
        </p:nvPicPr>
        <p:blipFill>
          <a:blip r:embed="rId6" cstate="print"/>
          <a:srcRect/>
          <a:stretch>
            <a:fillRect/>
          </a:stretch>
        </p:blipFill>
        <p:spPr bwMode="auto">
          <a:xfrm>
            <a:off x="152401" y="4600409"/>
            <a:ext cx="2590800" cy="172419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657600" cy="3970318"/>
          </a:xfrm>
          <a:prstGeom prst="rect">
            <a:avLst/>
          </a:prstGeom>
          <a:noFill/>
        </p:spPr>
        <p:txBody>
          <a:bodyPr wrap="square" rtlCol="0">
            <a:spAutoFit/>
          </a:bodyPr>
          <a:lstStyle/>
          <a:p>
            <a:r>
              <a:rPr lang="en-US" sz="1400" smtClean="0">
                <a:latin typeface="Arial" pitchFamily="34" charset="0"/>
                <a:cs typeface="Arial" pitchFamily="34" charset="0"/>
              </a:rPr>
              <a:t>Sensing sensor (stop) là chức năng không thể được sử dụng trong lúc điều khiển nhóm. Trong trường hợp này, hệ được điều khiển bởi sensing sensor lắp trong FCU chủ.</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Options vào Sensing sensor (stop).</a:t>
            </a:r>
          </a:p>
          <a:p>
            <a:endParaRPr lang="en-US" sz="1400" smtClean="0">
              <a:latin typeface="Arial" pitchFamily="34" charset="0"/>
              <a:cs typeface="Arial" pitchFamily="34" charset="0"/>
            </a:endParaRPr>
          </a:p>
          <a:p>
            <a:r>
              <a:rPr lang="en-US" sz="1400" smtClean="0">
                <a:latin typeface="Arial" pitchFamily="34" charset="0"/>
                <a:cs typeface="Arial" pitchFamily="34" charset="0"/>
              </a:rPr>
              <a:t>Absent stop: Khi cảm biến nhận thấy không có người thì cảm biến sẽ tự động ngừng trong một khoảng thời gian.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VD: Absent stop on/off đặt là ON</a:t>
            </a:r>
          </a:p>
          <a:p>
            <a:r>
              <a:rPr lang="en-US" sz="1400" smtClean="0">
                <a:latin typeface="Arial" pitchFamily="34" charset="0"/>
                <a:cs typeface="Arial" pitchFamily="34" charset="0"/>
              </a:rPr>
              <a:t>Absent stop set time: 1 hours</a:t>
            </a:r>
          </a:p>
          <a:p>
            <a:r>
              <a:rPr lang="en-US" sz="1400" smtClean="0">
                <a:latin typeface="Arial" pitchFamily="34" charset="0"/>
                <a:cs typeface="Arial" pitchFamily="34" charset="0"/>
              </a:rPr>
              <a:t> nếu không có người trong phòng thì cảm biến sẽ ngắt trong vòng 1h</a:t>
            </a:r>
          </a:p>
          <a:p>
            <a:endParaRPr lang="en-US" sz="1400" smtClean="0">
              <a:latin typeface="Arial" pitchFamily="34" charset="0"/>
              <a:cs typeface="Arial" pitchFamily="34" charset="0"/>
            </a:endParaRPr>
          </a:p>
        </p:txBody>
      </p:sp>
      <p:pic>
        <p:nvPicPr>
          <p:cNvPr id="15365" name="Picture 5"/>
          <p:cNvPicPr>
            <a:picLocks noChangeAspect="1" noChangeArrowheads="1"/>
          </p:cNvPicPr>
          <p:nvPr/>
        </p:nvPicPr>
        <p:blipFill>
          <a:blip r:embed="rId2" cstate="print"/>
          <a:srcRect/>
          <a:stretch>
            <a:fillRect/>
          </a:stretch>
        </p:blipFill>
        <p:spPr bwMode="auto">
          <a:xfrm>
            <a:off x="6572250" y="2286000"/>
            <a:ext cx="1809750" cy="3190875"/>
          </a:xfrm>
          <a:prstGeom prst="rect">
            <a:avLst/>
          </a:prstGeom>
          <a:noFill/>
          <a:ln w="9525">
            <a:noFill/>
            <a:miter lim="800000"/>
            <a:headEnd/>
            <a:tailEnd/>
          </a:ln>
        </p:spPr>
      </p:pic>
      <p:sp>
        <p:nvSpPr>
          <p:cNvPr id="11" name="TextBox 10"/>
          <p:cNvSpPr txBox="1"/>
          <p:nvPr/>
        </p:nvSpPr>
        <p:spPr>
          <a:xfrm>
            <a:off x="2895600" y="4952762"/>
            <a:ext cx="3200400" cy="1600438"/>
          </a:xfrm>
          <a:prstGeom prst="rect">
            <a:avLst/>
          </a:prstGeom>
          <a:noFill/>
        </p:spPr>
        <p:txBody>
          <a:bodyPr wrap="square" rtlCol="0">
            <a:spAutoFit/>
          </a:bodyPr>
          <a:lstStyle/>
          <a:p>
            <a:r>
              <a:rPr lang="en-US" sz="1400" smtClean="0">
                <a:latin typeface="Arial" pitchFamily="34" charset="0"/>
                <a:cs typeface="Arial" pitchFamily="34" charset="0"/>
              </a:rPr>
              <a:t>Bấm lên xuống để chỉnh giá trị.</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trái phải để di chuyển đối tượng cần điều chỉnh.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sau khi cài đặt xong để xác nhận và thoát ra màn hình chính.</a:t>
            </a:r>
          </a:p>
        </p:txBody>
      </p:sp>
      <p:pic>
        <p:nvPicPr>
          <p:cNvPr id="18434" name="Picture 2"/>
          <p:cNvPicPr>
            <a:picLocks noChangeAspect="1" noChangeArrowheads="1"/>
          </p:cNvPicPr>
          <p:nvPr/>
        </p:nvPicPr>
        <p:blipFill>
          <a:blip r:embed="rId3" cstate="print"/>
          <a:srcRect/>
          <a:stretch>
            <a:fillRect/>
          </a:stretch>
        </p:blipFill>
        <p:spPr bwMode="auto">
          <a:xfrm>
            <a:off x="152400" y="914400"/>
            <a:ext cx="2669977" cy="1752600"/>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152401" y="2863174"/>
            <a:ext cx="2590800" cy="1708826"/>
          </a:xfrm>
          <a:prstGeom prst="rect">
            <a:avLst/>
          </a:prstGeom>
          <a:noFill/>
          <a:ln w="9525">
            <a:noFill/>
            <a:miter lim="800000"/>
            <a:headEnd/>
            <a:tailEnd/>
          </a:ln>
        </p:spPr>
      </p:pic>
      <p:pic>
        <p:nvPicPr>
          <p:cNvPr id="10242" name="Picture 2"/>
          <p:cNvPicPr>
            <a:picLocks noChangeAspect="1" noChangeArrowheads="1"/>
          </p:cNvPicPr>
          <p:nvPr/>
        </p:nvPicPr>
        <p:blipFill>
          <a:blip r:embed="rId5" cstate="print"/>
          <a:srcRect/>
          <a:stretch>
            <a:fillRect/>
          </a:stretch>
        </p:blipFill>
        <p:spPr bwMode="auto">
          <a:xfrm>
            <a:off x="228601" y="4800601"/>
            <a:ext cx="2582562" cy="1676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1169551"/>
          </a:xfrm>
          <a:prstGeom prst="rect">
            <a:avLst/>
          </a:prstGeom>
          <a:noFill/>
        </p:spPr>
        <p:txBody>
          <a:bodyPr wrap="square" rtlCol="0">
            <a:spAutoFit/>
          </a:bodyPr>
          <a:lstStyle/>
          <a:p>
            <a:r>
              <a:rPr lang="en-US" sz="1400" smtClean="0">
                <a:latin typeface="Arial" pitchFamily="34" charset="0"/>
                <a:cs typeface="Arial" pitchFamily="34" charset="0"/>
              </a:rPr>
              <a:t>Tự động reset điểm cài đặt.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Options vào Setpoint Auto Reset.</a:t>
            </a:r>
          </a:p>
          <a:p>
            <a:endParaRPr lang="en-US" sz="1400" smtClean="0">
              <a:latin typeface="Arial" pitchFamily="34" charset="0"/>
              <a:cs typeface="Arial" pitchFamily="34" charset="0"/>
            </a:endParaRPr>
          </a:p>
        </p:txBody>
      </p:sp>
      <p:pic>
        <p:nvPicPr>
          <p:cNvPr id="15365" name="Picture 5"/>
          <p:cNvPicPr>
            <a:picLocks noChangeAspect="1" noChangeArrowheads="1"/>
          </p:cNvPicPr>
          <p:nvPr/>
        </p:nvPicPr>
        <p:blipFill>
          <a:blip r:embed="rId2" cstate="print"/>
          <a:srcRect/>
          <a:stretch>
            <a:fillRect/>
          </a:stretch>
        </p:blipFill>
        <p:spPr bwMode="auto">
          <a:xfrm>
            <a:off x="6267450" y="2286000"/>
            <a:ext cx="1809750" cy="3190875"/>
          </a:xfrm>
          <a:prstGeom prst="rect">
            <a:avLst/>
          </a:prstGeom>
          <a:noFill/>
          <a:ln w="9525">
            <a:noFill/>
            <a:miter lim="800000"/>
            <a:headEnd/>
            <a:tailEnd/>
          </a:ln>
        </p:spPr>
      </p:pic>
      <p:sp>
        <p:nvSpPr>
          <p:cNvPr id="11" name="TextBox 10"/>
          <p:cNvSpPr txBox="1"/>
          <p:nvPr/>
        </p:nvSpPr>
        <p:spPr>
          <a:xfrm>
            <a:off x="2895600" y="2743200"/>
            <a:ext cx="3200400" cy="2031325"/>
          </a:xfrm>
          <a:prstGeom prst="rect">
            <a:avLst/>
          </a:prstGeom>
          <a:noFill/>
        </p:spPr>
        <p:txBody>
          <a:bodyPr wrap="square" rtlCol="0">
            <a:spAutoFit/>
          </a:bodyPr>
          <a:lstStyle/>
          <a:p>
            <a:r>
              <a:rPr lang="en-US" sz="1400" smtClean="0">
                <a:latin typeface="Arial" pitchFamily="34" charset="0"/>
                <a:cs typeface="Arial" pitchFamily="34" charset="0"/>
              </a:rPr>
              <a:t>Bấm lên xuống để chỉnh nhiệt độ cài sẵn và thời gian để reset lại điểm cài đặt (setpoint)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trái phải để di chuyển đối tượng cần điều chỉnh.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sau khi cài đặt xong để xác nhận và thoát ra màn hình chính.</a:t>
            </a:r>
          </a:p>
        </p:txBody>
      </p:sp>
      <p:pic>
        <p:nvPicPr>
          <p:cNvPr id="19458" name="Picture 2"/>
          <p:cNvPicPr>
            <a:picLocks noChangeAspect="1" noChangeArrowheads="1"/>
          </p:cNvPicPr>
          <p:nvPr/>
        </p:nvPicPr>
        <p:blipFill>
          <a:blip r:embed="rId3" cstate="print"/>
          <a:srcRect/>
          <a:stretch>
            <a:fillRect/>
          </a:stretch>
        </p:blipFill>
        <p:spPr bwMode="auto">
          <a:xfrm>
            <a:off x="180191" y="838201"/>
            <a:ext cx="2563009" cy="1701998"/>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152400" y="2640107"/>
            <a:ext cx="2632363" cy="1703293"/>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208643" y="4572000"/>
            <a:ext cx="2534557" cy="1676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1600438"/>
          </a:xfrm>
          <a:prstGeom prst="rect">
            <a:avLst/>
          </a:prstGeom>
          <a:noFill/>
        </p:spPr>
        <p:txBody>
          <a:bodyPr wrap="square" rtlCol="0">
            <a:spAutoFit/>
          </a:bodyPr>
          <a:lstStyle/>
          <a:p>
            <a:r>
              <a:rPr lang="en-US" sz="1400" smtClean="0">
                <a:latin typeface="Arial" pitchFamily="34" charset="0"/>
                <a:cs typeface="Arial" pitchFamily="34" charset="0"/>
              </a:rPr>
              <a:t>Hẹn giờ tắt.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Options nhảy sang trang 2 và chọn Off Timer.</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pic>
        <p:nvPicPr>
          <p:cNvPr id="15365" name="Picture 5"/>
          <p:cNvPicPr>
            <a:picLocks noChangeAspect="1" noChangeArrowheads="1"/>
          </p:cNvPicPr>
          <p:nvPr/>
        </p:nvPicPr>
        <p:blipFill>
          <a:blip r:embed="rId2" cstate="print"/>
          <a:srcRect/>
          <a:stretch>
            <a:fillRect/>
          </a:stretch>
        </p:blipFill>
        <p:spPr bwMode="auto">
          <a:xfrm>
            <a:off x="6267450" y="2286000"/>
            <a:ext cx="1809750" cy="3190875"/>
          </a:xfrm>
          <a:prstGeom prst="rect">
            <a:avLst/>
          </a:prstGeom>
          <a:noFill/>
          <a:ln w="9525">
            <a:noFill/>
            <a:miter lim="800000"/>
            <a:headEnd/>
            <a:tailEnd/>
          </a:ln>
        </p:spPr>
      </p:pic>
      <p:sp>
        <p:nvSpPr>
          <p:cNvPr id="11" name="TextBox 10"/>
          <p:cNvSpPr txBox="1"/>
          <p:nvPr/>
        </p:nvSpPr>
        <p:spPr>
          <a:xfrm>
            <a:off x="2895600" y="2743200"/>
            <a:ext cx="3200400" cy="2893100"/>
          </a:xfrm>
          <a:prstGeom prst="rect">
            <a:avLst/>
          </a:prstGeom>
          <a:noFill/>
        </p:spPr>
        <p:txBody>
          <a:bodyPr wrap="square" rtlCol="0">
            <a:spAutoFit/>
          </a:bodyPr>
          <a:lstStyle/>
          <a:p>
            <a:r>
              <a:rPr lang="en-US" sz="1400" smtClean="0">
                <a:latin typeface="Arial" pitchFamily="34" charset="0"/>
                <a:cs typeface="Arial" pitchFamily="34" charset="0"/>
              </a:rPr>
              <a:t>Chọn thời gian để máy tự động tắt. Sau thời gian kể từ khi bật máy thì máy sẽ tự động tắt. VD như hình là sau 60 phút bật máy chạy thì máy sẽ tự động tắt.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Các giá trị lựa chọn là bội số của 10 cho tới 180. Bấm lên xuống để thay đổi giá trị. Ấn giữ nút để tăng giảm nhanh giá trị.</a:t>
            </a:r>
          </a:p>
          <a:p>
            <a:endParaRPr lang="en-US" sz="1400" smtClean="0">
              <a:latin typeface="Arial" pitchFamily="34" charset="0"/>
              <a:cs typeface="Arial" pitchFamily="34" charset="0"/>
            </a:endParaRPr>
          </a:p>
          <a:p>
            <a:r>
              <a:rPr lang="en-US" sz="1400" smtClean="0">
                <a:latin typeface="Arial" pitchFamily="34" charset="0"/>
                <a:cs typeface="Arial" pitchFamily="34" charset="0"/>
              </a:rPr>
              <a:t>Sau khi chọn xong nhấn Enter để xác nhận và thoát ra màn hình cơ bản.</a:t>
            </a:r>
          </a:p>
        </p:txBody>
      </p:sp>
      <p:pic>
        <p:nvPicPr>
          <p:cNvPr id="20482" name="Picture 2"/>
          <p:cNvPicPr>
            <a:picLocks noChangeAspect="1" noChangeArrowheads="1"/>
          </p:cNvPicPr>
          <p:nvPr/>
        </p:nvPicPr>
        <p:blipFill>
          <a:blip r:embed="rId3" cstate="print"/>
          <a:srcRect/>
          <a:stretch>
            <a:fillRect/>
          </a:stretch>
        </p:blipFill>
        <p:spPr bwMode="auto">
          <a:xfrm>
            <a:off x="152400" y="762000"/>
            <a:ext cx="2790825" cy="1838325"/>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152400" y="2743200"/>
            <a:ext cx="2743200" cy="1790700"/>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a:stretch>
            <a:fillRect/>
          </a:stretch>
        </p:blipFill>
        <p:spPr bwMode="auto">
          <a:xfrm>
            <a:off x="152400" y="4724400"/>
            <a:ext cx="2781300" cy="1838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400" y="3505200"/>
            <a:ext cx="431706" cy="31908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28600" y="304800"/>
            <a:ext cx="3143250" cy="1952625"/>
          </a:xfrm>
          <a:prstGeom prst="rect">
            <a:avLst/>
          </a:prstGeom>
          <a:noFill/>
          <a:ln w="9525">
            <a:noFill/>
            <a:miter lim="800000"/>
            <a:headEnd/>
            <a:tailEnd/>
          </a:ln>
        </p:spPr>
      </p:pic>
      <p:sp>
        <p:nvSpPr>
          <p:cNvPr id="5" name="TextBox 4"/>
          <p:cNvSpPr txBox="1"/>
          <p:nvPr/>
        </p:nvSpPr>
        <p:spPr>
          <a:xfrm>
            <a:off x="381000" y="838200"/>
            <a:ext cx="457200" cy="369332"/>
          </a:xfrm>
          <a:prstGeom prst="rect">
            <a:avLst/>
          </a:prstGeom>
          <a:noFill/>
        </p:spPr>
        <p:txBody>
          <a:bodyPr wrap="square" rtlCol="0">
            <a:spAutoFit/>
          </a:bodyPr>
          <a:lstStyle/>
          <a:p>
            <a:r>
              <a:rPr lang="en-US" smtClean="0"/>
              <a:t>1.</a:t>
            </a:r>
            <a:endParaRPr lang="en-US"/>
          </a:p>
        </p:txBody>
      </p:sp>
      <p:sp>
        <p:nvSpPr>
          <p:cNvPr id="6" name="TextBox 5"/>
          <p:cNvSpPr txBox="1"/>
          <p:nvPr/>
        </p:nvSpPr>
        <p:spPr>
          <a:xfrm>
            <a:off x="381000" y="1078468"/>
            <a:ext cx="457200" cy="369332"/>
          </a:xfrm>
          <a:prstGeom prst="rect">
            <a:avLst/>
          </a:prstGeom>
          <a:noFill/>
        </p:spPr>
        <p:txBody>
          <a:bodyPr wrap="square" rtlCol="0">
            <a:spAutoFit/>
          </a:bodyPr>
          <a:lstStyle/>
          <a:p>
            <a:r>
              <a:rPr lang="en-US" smtClean="0"/>
              <a:t>3.</a:t>
            </a:r>
            <a:endParaRPr lang="en-US"/>
          </a:p>
        </p:txBody>
      </p:sp>
      <p:sp>
        <p:nvSpPr>
          <p:cNvPr id="7" name="TextBox 6"/>
          <p:cNvSpPr txBox="1"/>
          <p:nvPr/>
        </p:nvSpPr>
        <p:spPr>
          <a:xfrm>
            <a:off x="228600" y="1535668"/>
            <a:ext cx="457200" cy="369332"/>
          </a:xfrm>
          <a:prstGeom prst="rect">
            <a:avLst/>
          </a:prstGeom>
          <a:noFill/>
        </p:spPr>
        <p:txBody>
          <a:bodyPr wrap="square" rtlCol="0">
            <a:spAutoFit/>
          </a:bodyPr>
          <a:lstStyle/>
          <a:p>
            <a:r>
              <a:rPr lang="en-US" smtClean="0"/>
              <a:t>2.</a:t>
            </a:r>
            <a:endParaRPr lang="en-US"/>
          </a:p>
        </p:txBody>
      </p:sp>
      <p:sp>
        <p:nvSpPr>
          <p:cNvPr id="8" name="TextBox 7"/>
          <p:cNvSpPr txBox="1"/>
          <p:nvPr/>
        </p:nvSpPr>
        <p:spPr>
          <a:xfrm>
            <a:off x="381000" y="1916668"/>
            <a:ext cx="457200" cy="369332"/>
          </a:xfrm>
          <a:prstGeom prst="rect">
            <a:avLst/>
          </a:prstGeom>
          <a:noFill/>
        </p:spPr>
        <p:txBody>
          <a:bodyPr wrap="square" rtlCol="0">
            <a:spAutoFit/>
          </a:bodyPr>
          <a:lstStyle/>
          <a:p>
            <a:r>
              <a:rPr lang="en-US" smtClean="0"/>
              <a:t>7.</a:t>
            </a:r>
            <a:endParaRPr lang="en-US"/>
          </a:p>
        </p:txBody>
      </p:sp>
      <p:sp>
        <p:nvSpPr>
          <p:cNvPr id="9" name="TextBox 8"/>
          <p:cNvSpPr txBox="1"/>
          <p:nvPr/>
        </p:nvSpPr>
        <p:spPr>
          <a:xfrm>
            <a:off x="3200400" y="1981200"/>
            <a:ext cx="457200" cy="369332"/>
          </a:xfrm>
          <a:prstGeom prst="rect">
            <a:avLst/>
          </a:prstGeom>
          <a:noFill/>
        </p:spPr>
        <p:txBody>
          <a:bodyPr wrap="square" rtlCol="0">
            <a:spAutoFit/>
          </a:bodyPr>
          <a:lstStyle/>
          <a:p>
            <a:r>
              <a:rPr lang="en-US" smtClean="0"/>
              <a:t>6.</a:t>
            </a:r>
            <a:endParaRPr lang="en-US"/>
          </a:p>
        </p:txBody>
      </p:sp>
      <p:sp>
        <p:nvSpPr>
          <p:cNvPr id="10" name="TextBox 9"/>
          <p:cNvSpPr txBox="1"/>
          <p:nvPr/>
        </p:nvSpPr>
        <p:spPr>
          <a:xfrm>
            <a:off x="457200" y="457200"/>
            <a:ext cx="609600" cy="369332"/>
          </a:xfrm>
          <a:prstGeom prst="rect">
            <a:avLst/>
          </a:prstGeom>
          <a:noFill/>
        </p:spPr>
        <p:txBody>
          <a:bodyPr wrap="square" rtlCol="0">
            <a:spAutoFit/>
          </a:bodyPr>
          <a:lstStyle/>
          <a:p>
            <a:r>
              <a:rPr lang="en-US" smtClean="0"/>
              <a:t>10.</a:t>
            </a:r>
            <a:endParaRPr lang="en-US"/>
          </a:p>
        </p:txBody>
      </p:sp>
      <p:sp>
        <p:nvSpPr>
          <p:cNvPr id="11" name="TextBox 10"/>
          <p:cNvSpPr txBox="1"/>
          <p:nvPr/>
        </p:nvSpPr>
        <p:spPr>
          <a:xfrm>
            <a:off x="1066800" y="228600"/>
            <a:ext cx="762000" cy="369332"/>
          </a:xfrm>
          <a:prstGeom prst="rect">
            <a:avLst/>
          </a:prstGeom>
          <a:noFill/>
        </p:spPr>
        <p:txBody>
          <a:bodyPr wrap="square" rtlCol="0">
            <a:spAutoFit/>
          </a:bodyPr>
          <a:lstStyle/>
          <a:p>
            <a:r>
              <a:rPr lang="en-US" smtClean="0"/>
              <a:t>11.</a:t>
            </a:r>
            <a:endParaRPr lang="en-US"/>
          </a:p>
        </p:txBody>
      </p:sp>
      <p:sp>
        <p:nvSpPr>
          <p:cNvPr id="12" name="TextBox 11"/>
          <p:cNvSpPr txBox="1"/>
          <p:nvPr/>
        </p:nvSpPr>
        <p:spPr>
          <a:xfrm>
            <a:off x="3124200" y="228600"/>
            <a:ext cx="762000" cy="369332"/>
          </a:xfrm>
          <a:prstGeom prst="rect">
            <a:avLst/>
          </a:prstGeom>
          <a:noFill/>
        </p:spPr>
        <p:txBody>
          <a:bodyPr wrap="square" rtlCol="0">
            <a:spAutoFit/>
          </a:bodyPr>
          <a:lstStyle/>
          <a:p>
            <a:r>
              <a:rPr lang="en-US" smtClean="0"/>
              <a:t>12.</a:t>
            </a:r>
            <a:endParaRPr lang="en-US"/>
          </a:p>
        </p:txBody>
      </p:sp>
      <p:sp>
        <p:nvSpPr>
          <p:cNvPr id="13" name="TextBox 12"/>
          <p:cNvSpPr txBox="1"/>
          <p:nvPr/>
        </p:nvSpPr>
        <p:spPr>
          <a:xfrm>
            <a:off x="3124200" y="457200"/>
            <a:ext cx="457200" cy="369332"/>
          </a:xfrm>
          <a:prstGeom prst="rect">
            <a:avLst/>
          </a:prstGeom>
          <a:noFill/>
        </p:spPr>
        <p:txBody>
          <a:bodyPr wrap="square" rtlCol="0">
            <a:spAutoFit/>
          </a:bodyPr>
          <a:lstStyle/>
          <a:p>
            <a:r>
              <a:rPr lang="en-US" smtClean="0"/>
              <a:t>9.</a:t>
            </a:r>
            <a:endParaRPr lang="en-US"/>
          </a:p>
        </p:txBody>
      </p:sp>
      <p:sp>
        <p:nvSpPr>
          <p:cNvPr id="14" name="TextBox 13"/>
          <p:cNvSpPr txBox="1"/>
          <p:nvPr/>
        </p:nvSpPr>
        <p:spPr>
          <a:xfrm>
            <a:off x="3124200" y="773668"/>
            <a:ext cx="457200" cy="369332"/>
          </a:xfrm>
          <a:prstGeom prst="rect">
            <a:avLst/>
          </a:prstGeom>
          <a:noFill/>
        </p:spPr>
        <p:txBody>
          <a:bodyPr wrap="square" rtlCol="0">
            <a:spAutoFit/>
          </a:bodyPr>
          <a:lstStyle/>
          <a:p>
            <a:r>
              <a:rPr lang="en-US" smtClean="0"/>
              <a:t>8.</a:t>
            </a:r>
            <a:endParaRPr lang="en-US"/>
          </a:p>
        </p:txBody>
      </p:sp>
      <p:sp>
        <p:nvSpPr>
          <p:cNvPr id="15" name="TextBox 14"/>
          <p:cNvSpPr txBox="1"/>
          <p:nvPr/>
        </p:nvSpPr>
        <p:spPr>
          <a:xfrm>
            <a:off x="3124200" y="1078468"/>
            <a:ext cx="457200" cy="369332"/>
          </a:xfrm>
          <a:prstGeom prst="rect">
            <a:avLst/>
          </a:prstGeom>
          <a:noFill/>
        </p:spPr>
        <p:txBody>
          <a:bodyPr wrap="square" rtlCol="0">
            <a:spAutoFit/>
          </a:bodyPr>
          <a:lstStyle/>
          <a:p>
            <a:r>
              <a:rPr lang="en-US" smtClean="0"/>
              <a:t>4.</a:t>
            </a:r>
            <a:endParaRPr lang="en-US"/>
          </a:p>
        </p:txBody>
      </p:sp>
      <p:sp>
        <p:nvSpPr>
          <p:cNvPr id="16" name="TextBox 15"/>
          <p:cNvSpPr txBox="1"/>
          <p:nvPr/>
        </p:nvSpPr>
        <p:spPr>
          <a:xfrm>
            <a:off x="3124200" y="1535668"/>
            <a:ext cx="457200" cy="369332"/>
          </a:xfrm>
          <a:prstGeom prst="rect">
            <a:avLst/>
          </a:prstGeom>
          <a:noFill/>
        </p:spPr>
        <p:txBody>
          <a:bodyPr wrap="square" rtlCol="0">
            <a:spAutoFit/>
          </a:bodyPr>
          <a:lstStyle/>
          <a:p>
            <a:r>
              <a:rPr lang="en-US" smtClean="0"/>
              <a:t>5.</a:t>
            </a:r>
            <a:endParaRPr lang="en-US"/>
          </a:p>
        </p:txBody>
      </p:sp>
      <p:sp>
        <p:nvSpPr>
          <p:cNvPr id="17" name="TextBox 16"/>
          <p:cNvSpPr txBox="1"/>
          <p:nvPr/>
        </p:nvSpPr>
        <p:spPr>
          <a:xfrm>
            <a:off x="685800" y="2286000"/>
            <a:ext cx="2971800" cy="323165"/>
          </a:xfrm>
          <a:prstGeom prst="rect">
            <a:avLst/>
          </a:prstGeom>
          <a:noFill/>
        </p:spPr>
        <p:txBody>
          <a:bodyPr wrap="square" rtlCol="0">
            <a:spAutoFit/>
          </a:bodyPr>
          <a:lstStyle/>
          <a:p>
            <a:r>
              <a:rPr lang="en-US" sz="1500" smtClean="0">
                <a:latin typeface="Arial" pitchFamily="34" charset="0"/>
                <a:cs typeface="Arial" pitchFamily="34" charset="0"/>
              </a:rPr>
              <a:t>Màn hình hiển thị thường</a:t>
            </a:r>
            <a:endParaRPr lang="en-US" sz="1500">
              <a:latin typeface="Arial" pitchFamily="34" charset="0"/>
              <a:cs typeface="Arial" pitchFamily="34" charset="0"/>
            </a:endParaRPr>
          </a:p>
        </p:txBody>
      </p:sp>
      <p:sp>
        <p:nvSpPr>
          <p:cNvPr id="18" name="TextBox 17"/>
          <p:cNvSpPr txBox="1"/>
          <p:nvPr/>
        </p:nvSpPr>
        <p:spPr>
          <a:xfrm>
            <a:off x="3810000" y="86380"/>
            <a:ext cx="5181600" cy="523220"/>
          </a:xfrm>
          <a:prstGeom prst="rect">
            <a:avLst/>
          </a:prstGeom>
          <a:noFill/>
        </p:spPr>
        <p:txBody>
          <a:bodyPr wrap="square" rtlCol="0">
            <a:spAutoFit/>
          </a:bodyPr>
          <a:lstStyle/>
          <a:p>
            <a:r>
              <a:rPr lang="en-US" sz="1400" b="1" smtClean="0">
                <a:latin typeface="Arial" pitchFamily="34" charset="0"/>
                <a:cs typeface="Arial" pitchFamily="34" charset="0"/>
              </a:rPr>
              <a:t>1. Chế độ chạy: </a:t>
            </a:r>
            <a:r>
              <a:rPr lang="en-US" sz="1400" smtClean="0">
                <a:latin typeface="Arial" pitchFamily="34" charset="0"/>
                <a:cs typeface="Arial" pitchFamily="34" charset="0"/>
              </a:rPr>
              <a:t>Hiển thị chế độ đang dùng, “cool-lạnh”, “heat-sưởi”, “vent-thông gió”, “dry-khô”, “fan-quạt”, và “auto-tự động”.</a:t>
            </a:r>
            <a:endParaRPr lang="en-US" sz="1400">
              <a:latin typeface="Arial" pitchFamily="34" charset="0"/>
              <a:cs typeface="Arial" pitchFamily="34" charset="0"/>
            </a:endParaRPr>
          </a:p>
        </p:txBody>
      </p:sp>
      <p:sp>
        <p:nvSpPr>
          <p:cNvPr id="19" name="TextBox 18"/>
          <p:cNvSpPr txBox="1"/>
          <p:nvPr/>
        </p:nvSpPr>
        <p:spPr>
          <a:xfrm>
            <a:off x="3810000" y="543580"/>
            <a:ext cx="5181600" cy="523220"/>
          </a:xfrm>
          <a:prstGeom prst="rect">
            <a:avLst/>
          </a:prstGeom>
          <a:noFill/>
        </p:spPr>
        <p:txBody>
          <a:bodyPr wrap="square" rtlCol="0">
            <a:spAutoFit/>
          </a:bodyPr>
          <a:lstStyle/>
          <a:p>
            <a:r>
              <a:rPr lang="en-US" sz="1400" b="1" smtClean="0">
                <a:latin typeface="Arial" pitchFamily="34" charset="0"/>
                <a:cs typeface="Arial" pitchFamily="34" charset="0"/>
              </a:rPr>
              <a:t>2. Tốc độ gió: </a:t>
            </a:r>
            <a:r>
              <a:rPr lang="en-US" sz="1400" smtClean="0">
                <a:latin typeface="Arial" pitchFamily="34" charset="0"/>
                <a:cs typeface="Arial" pitchFamily="34" charset="0"/>
              </a:rPr>
              <a:t>hiển thị tốc độ gió đang dùng. Sẽ không hiển thị nếu FCU không có chức năng điều chỉnh tốc độ gió.</a:t>
            </a:r>
            <a:endParaRPr lang="en-US" sz="1400">
              <a:latin typeface="Arial" pitchFamily="34" charset="0"/>
              <a:cs typeface="Arial" pitchFamily="34" charset="0"/>
            </a:endParaRPr>
          </a:p>
        </p:txBody>
      </p:sp>
      <p:sp>
        <p:nvSpPr>
          <p:cNvPr id="20" name="TextBox 19"/>
          <p:cNvSpPr txBox="1"/>
          <p:nvPr/>
        </p:nvSpPr>
        <p:spPr>
          <a:xfrm>
            <a:off x="3810000" y="1000780"/>
            <a:ext cx="5181600" cy="738664"/>
          </a:xfrm>
          <a:prstGeom prst="rect">
            <a:avLst/>
          </a:prstGeom>
          <a:noFill/>
        </p:spPr>
        <p:txBody>
          <a:bodyPr wrap="square" rtlCol="0">
            <a:spAutoFit/>
          </a:bodyPr>
          <a:lstStyle/>
          <a:p>
            <a:r>
              <a:rPr lang="en-US" sz="1400" b="1" smtClean="0">
                <a:latin typeface="Arial" pitchFamily="34" charset="0"/>
                <a:cs typeface="Arial" pitchFamily="34" charset="0"/>
              </a:rPr>
              <a:t>3. Hướng gió: </a:t>
            </a:r>
            <a:r>
              <a:rPr lang="en-US" sz="1400" smtClean="0">
                <a:latin typeface="Arial" pitchFamily="34" charset="0"/>
                <a:cs typeface="Arial" pitchFamily="34" charset="0"/>
              </a:rPr>
              <a:t>hiển thị hướng gió và chế độ cánh gạt đang dùng. Sẽ không hiển thị nếu FCU không có chức năng điều chỉnh hướng gió.</a:t>
            </a:r>
            <a:endParaRPr lang="en-US" sz="1400">
              <a:latin typeface="Arial" pitchFamily="34" charset="0"/>
              <a:cs typeface="Arial" pitchFamily="34" charset="0"/>
            </a:endParaRPr>
          </a:p>
        </p:txBody>
      </p:sp>
      <p:sp>
        <p:nvSpPr>
          <p:cNvPr id="21" name="TextBox 20"/>
          <p:cNvSpPr txBox="1"/>
          <p:nvPr/>
        </p:nvSpPr>
        <p:spPr>
          <a:xfrm>
            <a:off x="3810000" y="1686580"/>
            <a:ext cx="5181600" cy="1600438"/>
          </a:xfrm>
          <a:prstGeom prst="rect">
            <a:avLst/>
          </a:prstGeom>
          <a:noFill/>
        </p:spPr>
        <p:txBody>
          <a:bodyPr wrap="square" rtlCol="0">
            <a:spAutoFit/>
          </a:bodyPr>
          <a:lstStyle/>
          <a:p>
            <a:r>
              <a:rPr lang="en-US" sz="1400" b="1" smtClean="0">
                <a:latin typeface="Arial" pitchFamily="34" charset="0"/>
                <a:cs typeface="Arial" pitchFamily="34" charset="0"/>
              </a:rPr>
              <a:t>4. Hiển thị nhiệt độ set to/set back: </a:t>
            </a:r>
            <a:r>
              <a:rPr lang="en-US" sz="1400" smtClean="0">
                <a:latin typeface="Arial" pitchFamily="34" charset="0"/>
                <a:cs typeface="Arial" pitchFamily="34" charset="0"/>
              </a:rPr>
              <a:t>khi chạy máy, “</a:t>
            </a:r>
            <a:r>
              <a:rPr lang="en-US" sz="1400" b="1" smtClean="0">
                <a:latin typeface="Arial" pitchFamily="34" charset="0"/>
                <a:cs typeface="Arial" pitchFamily="34" charset="0"/>
              </a:rPr>
              <a:t>set to</a:t>
            </a:r>
            <a:r>
              <a:rPr lang="en-US" sz="1400" smtClean="0">
                <a:latin typeface="Arial" pitchFamily="34" charset="0"/>
                <a:cs typeface="Arial" pitchFamily="34" charset="0"/>
              </a:rPr>
              <a:t>” là chỉ nhiệt độ cài đặt đang dùng cho máy.</a:t>
            </a:r>
          </a:p>
          <a:p>
            <a:r>
              <a:rPr lang="en-US" sz="1400" smtClean="0">
                <a:latin typeface="Arial" pitchFamily="34" charset="0"/>
                <a:cs typeface="Arial" pitchFamily="34" charset="0"/>
              </a:rPr>
              <a:t>Khi tắt máy, “</a:t>
            </a:r>
            <a:r>
              <a:rPr lang="en-US" sz="1400" b="1" smtClean="0">
                <a:latin typeface="Arial" pitchFamily="34" charset="0"/>
                <a:cs typeface="Arial" pitchFamily="34" charset="0"/>
              </a:rPr>
              <a:t>set back</a:t>
            </a:r>
            <a:r>
              <a:rPr lang="en-US" sz="1400" smtClean="0">
                <a:latin typeface="Arial" pitchFamily="34" charset="0"/>
                <a:cs typeface="Arial" pitchFamily="34" charset="0"/>
              </a:rPr>
              <a:t>” hiện lên chỉ nhiệt độ setback cho máy.</a:t>
            </a:r>
          </a:p>
          <a:p>
            <a:r>
              <a:rPr lang="en-US" sz="1400" smtClean="0">
                <a:latin typeface="Arial" pitchFamily="34" charset="0"/>
                <a:cs typeface="Arial" pitchFamily="34" charset="0"/>
              </a:rPr>
              <a:t>VD khi máy đã tắt và cài setback cool là 35</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nhiệt độ chênh là 5</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nếu nhiệt độ phòng lên quá 35</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thì máy sẽ tự động chạy cho tới khi nhiệt độ phòng đạt 30</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Tương tự với setback heat.</a:t>
            </a:r>
            <a:endParaRPr lang="en-US" sz="1400">
              <a:latin typeface="Arial" pitchFamily="34" charset="0"/>
              <a:cs typeface="Arial" pitchFamily="34" charset="0"/>
            </a:endParaRPr>
          </a:p>
        </p:txBody>
      </p:sp>
      <p:sp>
        <p:nvSpPr>
          <p:cNvPr id="22" name="TextBox 21"/>
          <p:cNvSpPr txBox="1"/>
          <p:nvPr/>
        </p:nvSpPr>
        <p:spPr>
          <a:xfrm>
            <a:off x="76200" y="3276600"/>
            <a:ext cx="8915400" cy="523220"/>
          </a:xfrm>
          <a:prstGeom prst="rect">
            <a:avLst/>
          </a:prstGeom>
          <a:noFill/>
        </p:spPr>
        <p:txBody>
          <a:bodyPr wrap="square" rtlCol="0">
            <a:spAutoFit/>
          </a:bodyPr>
          <a:lstStyle/>
          <a:p>
            <a:r>
              <a:rPr lang="en-US" sz="1400" b="1" smtClean="0">
                <a:latin typeface="Arial" pitchFamily="34" charset="0"/>
                <a:cs typeface="Arial" pitchFamily="34" charset="0"/>
              </a:rPr>
              <a:t>5. Xả tuyết/ Chạy nóng: </a:t>
            </a:r>
            <a:r>
              <a:rPr lang="en-US" sz="1400" smtClean="0">
                <a:latin typeface="Arial" pitchFamily="34" charset="0"/>
                <a:cs typeface="Arial" pitchFamily="34" charset="0"/>
              </a:rPr>
              <a:t>hiện lên khi chế độ xả tuyết/ chạy nóng đang được kích hoạt. Nếu hoạt động thông gió có hiển thị            thì hệ thống có lắp bộ hồi nhiệt HRV.</a:t>
            </a:r>
            <a:endParaRPr lang="en-US" sz="1400">
              <a:latin typeface="Arial" pitchFamily="34" charset="0"/>
              <a:cs typeface="Arial" pitchFamily="34" charset="0"/>
            </a:endParaRPr>
          </a:p>
        </p:txBody>
      </p:sp>
      <p:sp>
        <p:nvSpPr>
          <p:cNvPr id="24" name="TextBox 23"/>
          <p:cNvSpPr txBox="1"/>
          <p:nvPr/>
        </p:nvSpPr>
        <p:spPr>
          <a:xfrm>
            <a:off x="76200" y="3810000"/>
            <a:ext cx="8915400" cy="2031325"/>
          </a:xfrm>
          <a:prstGeom prst="rect">
            <a:avLst/>
          </a:prstGeom>
          <a:noFill/>
        </p:spPr>
        <p:txBody>
          <a:bodyPr wrap="square" rtlCol="0">
            <a:spAutoFit/>
          </a:bodyPr>
          <a:lstStyle/>
          <a:p>
            <a:r>
              <a:rPr lang="en-US" sz="1400" b="1" smtClean="0">
                <a:latin typeface="Arial" pitchFamily="34" charset="0"/>
                <a:cs typeface="Arial" pitchFamily="34" charset="0"/>
              </a:rPr>
              <a:t>6. Tin nhắn: </a:t>
            </a:r>
          </a:p>
          <a:p>
            <a:pPr>
              <a:buFontTx/>
              <a:buChar char="-"/>
            </a:pPr>
            <a:r>
              <a:rPr lang="en-US" sz="1400" b="1" smtClean="0">
                <a:latin typeface="Arial" pitchFamily="34" charset="0"/>
                <a:cs typeface="Arial" pitchFamily="34" charset="0"/>
              </a:rPr>
              <a:t>“This function not available: </a:t>
            </a:r>
            <a:r>
              <a:rPr lang="en-US" sz="1400" smtClean="0">
                <a:latin typeface="Arial" pitchFamily="34" charset="0"/>
                <a:cs typeface="Arial" pitchFamily="34" charset="0"/>
              </a:rPr>
              <a:t>Khi bấm nút hoạt động mà máy không phản hồi thì dòng chữ sẽ hiện ra vài giây. Khi có nhiều FCU điều khiển bằng một remote, nếu tất cả các máy đều không chạy được thì mới hiện tin nhắn này, có nghĩa là khi chỉ còn có một máy chạy thì tin nhắn vẫn không hiện.</a:t>
            </a:r>
          </a:p>
          <a:p>
            <a:r>
              <a:rPr lang="en-US" sz="1400" smtClean="0">
                <a:latin typeface="Arial" pitchFamily="34" charset="0"/>
                <a:cs typeface="Arial" pitchFamily="34" charset="0"/>
              </a:rPr>
              <a:t>-</a:t>
            </a:r>
            <a:r>
              <a:rPr lang="en-US" sz="1400" b="1" smtClean="0">
                <a:latin typeface="Arial" pitchFamily="34" charset="0"/>
                <a:cs typeface="Arial" pitchFamily="34" charset="0"/>
              </a:rPr>
              <a:t>“Error: Push Menu button”</a:t>
            </a:r>
          </a:p>
          <a:p>
            <a:r>
              <a:rPr lang="en-US" sz="1400" b="1" smtClean="0">
                <a:latin typeface="Arial" pitchFamily="34" charset="0"/>
                <a:cs typeface="Arial" pitchFamily="34" charset="0"/>
              </a:rPr>
              <a:t>“Warning: Push Menu button” </a:t>
            </a:r>
            <a:r>
              <a:rPr lang="en-US" sz="1400" smtClean="0">
                <a:latin typeface="Arial" pitchFamily="34" charset="0"/>
                <a:cs typeface="Arial" pitchFamily="34" charset="0"/>
              </a:rPr>
              <a:t>hiện lên khi có phát hiện lỗi.</a:t>
            </a:r>
          </a:p>
          <a:p>
            <a:pPr>
              <a:buFontTx/>
              <a:buChar char="-"/>
            </a:pPr>
            <a:r>
              <a:rPr lang="en-US" sz="1400" b="1" smtClean="0">
                <a:latin typeface="Arial" pitchFamily="34" charset="0"/>
                <a:cs typeface="Arial" pitchFamily="34" charset="0"/>
              </a:rPr>
              <a:t>“Quick start” </a:t>
            </a:r>
            <a:r>
              <a:rPr lang="en-US" sz="1400" smtClean="0">
                <a:latin typeface="Arial" pitchFamily="34" charset="0"/>
                <a:cs typeface="Arial" pitchFamily="34" charset="0"/>
              </a:rPr>
              <a:t>(chỉ hệ đơn split) hiện lên khi chế độ làm lạnh nhanh/ nóng nhanh đang được bật.</a:t>
            </a:r>
          </a:p>
          <a:p>
            <a:pPr>
              <a:buFontTx/>
              <a:buChar char="-"/>
            </a:pPr>
            <a:r>
              <a:rPr lang="en-US" sz="1400" b="1" smtClean="0">
                <a:latin typeface="Arial" pitchFamily="34" charset="0"/>
                <a:cs typeface="Arial" pitchFamily="34" charset="0"/>
              </a:rPr>
              <a:t> “Time to clean filter”, “Time to clean element”, “Time to clean filter and elemet” </a:t>
            </a:r>
            <a:r>
              <a:rPr lang="en-US" sz="1400" smtClean="0">
                <a:latin typeface="Arial" pitchFamily="34" charset="0"/>
                <a:cs typeface="Arial" pitchFamily="34" charset="0"/>
              </a:rPr>
              <a:t>hiển thị khi đã đến lúc cần vệ sinh phin lọc và các bộ phận (element).</a:t>
            </a:r>
          </a:p>
        </p:txBody>
      </p:sp>
      <p:sp>
        <p:nvSpPr>
          <p:cNvPr id="26" name="TextBox 25"/>
          <p:cNvSpPr txBox="1"/>
          <p:nvPr/>
        </p:nvSpPr>
        <p:spPr>
          <a:xfrm>
            <a:off x="76200" y="5738336"/>
            <a:ext cx="8991600" cy="954107"/>
          </a:xfrm>
          <a:prstGeom prst="rect">
            <a:avLst/>
          </a:prstGeom>
          <a:noFill/>
        </p:spPr>
        <p:txBody>
          <a:bodyPr wrap="square" rtlCol="0">
            <a:spAutoFit/>
          </a:bodyPr>
          <a:lstStyle/>
          <a:p>
            <a:r>
              <a:rPr lang="en-US" sz="1400" b="1" smtClean="0">
                <a:latin typeface="Arial" pitchFamily="34" charset="0"/>
                <a:cs typeface="Arial" pitchFamily="34" charset="0"/>
              </a:rPr>
              <a:t>7. Thông gió/ lọc khí: </a:t>
            </a:r>
            <a:r>
              <a:rPr lang="en-US" sz="1400" smtClean="0">
                <a:latin typeface="Arial" pitchFamily="34" charset="0"/>
                <a:cs typeface="Arial" pitchFamily="34" charset="0"/>
              </a:rPr>
              <a:t>hiện lên khi có lắp HRV.                  Tự động,            Hồi nhiệt,             bypass.</a:t>
            </a:r>
          </a:p>
          <a:p>
            <a:endParaRPr lang="en-US" sz="1400" smtClean="0">
              <a:latin typeface="Arial" pitchFamily="34" charset="0"/>
              <a:cs typeface="Arial" pitchFamily="34" charset="0"/>
            </a:endParaRPr>
          </a:p>
          <a:p>
            <a:r>
              <a:rPr lang="en-US" sz="1400" smtClean="0">
                <a:latin typeface="Arial" pitchFamily="34" charset="0"/>
                <a:cs typeface="Arial" pitchFamily="34" charset="0"/>
              </a:rPr>
              <a:t>                       Chế độ lọc khí (phụ kiện ngoài) đang học động.</a:t>
            </a:r>
          </a:p>
          <a:p>
            <a:endParaRPr lang="en-US" sz="1400">
              <a:latin typeface="Arial" pitchFamily="34" charset="0"/>
              <a:cs typeface="Arial"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3962400" y="5638800"/>
            <a:ext cx="685800" cy="442161"/>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486401" y="5688496"/>
            <a:ext cx="562356" cy="40750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781800" y="5714999"/>
            <a:ext cx="568159" cy="381001"/>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09600" y="6096000"/>
            <a:ext cx="628650" cy="3429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Lựa</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chọn </a:t>
            </a: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tiết</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kiệm năng lượng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2246769"/>
          </a:xfrm>
          <a:prstGeom prst="rect">
            <a:avLst/>
          </a:prstGeom>
          <a:noFill/>
        </p:spPr>
        <p:txBody>
          <a:bodyPr wrap="square" rtlCol="0">
            <a:spAutoFit/>
          </a:bodyPr>
          <a:lstStyle/>
          <a:p>
            <a:r>
              <a:rPr lang="en-US" sz="1400" smtClean="0">
                <a:latin typeface="Arial" pitchFamily="34" charset="0"/>
                <a:cs typeface="Arial" pitchFamily="34" charset="0"/>
              </a:rPr>
              <a:t>Tiêu thụ điện: cho phép theo dõi mức tiêu thụ điện của máy, chức năng có hay không phụ thuộc vào model FCU.</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Energy Saving Options nhảy sang trang 2 và chọn Electricity consumption.</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sp>
        <p:nvSpPr>
          <p:cNvPr id="11" name="TextBox 10"/>
          <p:cNvSpPr txBox="1"/>
          <p:nvPr/>
        </p:nvSpPr>
        <p:spPr>
          <a:xfrm>
            <a:off x="2895600" y="2743200"/>
            <a:ext cx="3200400" cy="3108543"/>
          </a:xfrm>
          <a:prstGeom prst="rect">
            <a:avLst/>
          </a:prstGeom>
          <a:noFill/>
        </p:spPr>
        <p:txBody>
          <a:bodyPr wrap="square" rtlCol="0">
            <a:spAutoFit/>
          </a:bodyPr>
          <a:lstStyle/>
          <a:p>
            <a:r>
              <a:rPr lang="en-US" sz="1400" smtClean="0">
                <a:latin typeface="Arial" pitchFamily="34" charset="0"/>
                <a:cs typeface="Arial" pitchFamily="34" charset="0"/>
              </a:rPr>
              <a:t>Bấm sang trái phải để thay đổi các trang hiển thị mức tiêu thụ điện, theo thứ tự: Today &gt; yesterday &gt; this week (1 tuần) &gt; last week (1 tuần) &gt; this year (1 năm) &gt; last year.</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Thay đổi giá trị của con số góc phải trên bằng nút lên xuống.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Sau khi chọn xong nhấn Enter để xác nhận và thoát ra màn hình cơ bản.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nút cancle để trở lại màn hình trước.</a:t>
            </a:r>
          </a:p>
        </p:txBody>
      </p:sp>
      <p:pic>
        <p:nvPicPr>
          <p:cNvPr id="21506" name="Picture 2"/>
          <p:cNvPicPr>
            <a:picLocks noChangeAspect="1" noChangeArrowheads="1"/>
          </p:cNvPicPr>
          <p:nvPr/>
        </p:nvPicPr>
        <p:blipFill>
          <a:blip r:embed="rId2" cstate="print"/>
          <a:srcRect/>
          <a:stretch>
            <a:fillRect/>
          </a:stretch>
        </p:blipFill>
        <p:spPr bwMode="auto">
          <a:xfrm>
            <a:off x="152400" y="762000"/>
            <a:ext cx="2724150" cy="1781175"/>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6181725" y="752475"/>
            <a:ext cx="2733675" cy="5953125"/>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762000" y="2971800"/>
            <a:ext cx="1819275" cy="3200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Lịch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trình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1600438"/>
          </a:xfrm>
          <a:prstGeom prst="rect">
            <a:avLst/>
          </a:prstGeom>
          <a:noFill/>
        </p:spPr>
        <p:txBody>
          <a:bodyPr wrap="square" rtlCol="0">
            <a:spAutoFit/>
          </a:bodyPr>
          <a:lstStyle/>
          <a:p>
            <a:r>
              <a:rPr lang="en-US" sz="1400" smtClean="0">
                <a:latin typeface="Arial" pitchFamily="34" charset="0"/>
                <a:cs typeface="Arial" pitchFamily="34" charset="0"/>
              </a:rPr>
              <a:t>Lịch trình không thể cài trong hệ máy có điều khiển trung tâm.</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vào Schedule.</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sp>
        <p:nvSpPr>
          <p:cNvPr id="11" name="TextBox 10"/>
          <p:cNvSpPr txBox="1"/>
          <p:nvPr/>
        </p:nvSpPr>
        <p:spPr>
          <a:xfrm>
            <a:off x="2895600" y="2743200"/>
            <a:ext cx="3200400" cy="2031325"/>
          </a:xfrm>
          <a:prstGeom prst="rect">
            <a:avLst/>
          </a:prstGeom>
          <a:noFill/>
        </p:spPr>
        <p:txBody>
          <a:bodyPr wrap="square" rtlCol="0">
            <a:spAutoFit/>
          </a:bodyPr>
          <a:lstStyle/>
          <a:p>
            <a:r>
              <a:rPr lang="en-US" sz="1400" smtClean="0">
                <a:latin typeface="Arial" pitchFamily="34" charset="0"/>
                <a:cs typeface="Arial" pitchFamily="34" charset="0"/>
              </a:rPr>
              <a:t>Nếu remote chưa cài ngày giờ thì màn hình thông báo cài ngày giờ sẽ xuất hiện. Đây là bước bắt buộc, phải chọn Yes.</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lên xuống, trái phải để lựa chọn và cài đặt ngày giờ.</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pic>
        <p:nvPicPr>
          <p:cNvPr id="22530" name="Picture 2"/>
          <p:cNvPicPr>
            <a:picLocks noChangeAspect="1" noChangeArrowheads="1"/>
          </p:cNvPicPr>
          <p:nvPr/>
        </p:nvPicPr>
        <p:blipFill>
          <a:blip r:embed="rId2" cstate="print"/>
          <a:srcRect/>
          <a:stretch>
            <a:fillRect/>
          </a:stretch>
        </p:blipFill>
        <p:spPr bwMode="auto">
          <a:xfrm>
            <a:off x="142875" y="762000"/>
            <a:ext cx="2676525" cy="1759653"/>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52400" y="2743200"/>
            <a:ext cx="2632925" cy="3733800"/>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6267450" y="2286000"/>
            <a:ext cx="1809750" cy="31908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Lịch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trình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1169551"/>
          </a:xfrm>
          <a:prstGeom prst="rect">
            <a:avLst/>
          </a:prstGeom>
          <a:noFill/>
        </p:spPr>
        <p:txBody>
          <a:bodyPr wrap="square" rtlCol="0">
            <a:spAutoFit/>
          </a:bodyPr>
          <a:lstStyle/>
          <a:p>
            <a:r>
              <a:rPr lang="en-US" sz="1400" smtClean="0">
                <a:latin typeface="Arial" pitchFamily="34" charset="0"/>
                <a:cs typeface="Arial" pitchFamily="34" charset="0"/>
              </a:rPr>
              <a:t>Cài đặt số hiệu cho lịch trình. Chức năng này cho phép tạo được 3 lịch trình.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Schedule vào Schedule nr set.</a:t>
            </a:r>
          </a:p>
        </p:txBody>
      </p:sp>
      <p:sp>
        <p:nvSpPr>
          <p:cNvPr id="11" name="TextBox 10"/>
          <p:cNvSpPr txBox="1"/>
          <p:nvPr/>
        </p:nvSpPr>
        <p:spPr>
          <a:xfrm>
            <a:off x="2895600" y="2743200"/>
            <a:ext cx="3200400" cy="1600438"/>
          </a:xfrm>
          <a:prstGeom prst="rect">
            <a:avLst/>
          </a:prstGeom>
          <a:noFill/>
        </p:spPr>
        <p:txBody>
          <a:bodyPr wrap="square" rtlCol="0">
            <a:spAutoFit/>
          </a:bodyPr>
          <a:lstStyle/>
          <a:p>
            <a:r>
              <a:rPr lang="en-US" sz="1400" smtClean="0">
                <a:latin typeface="Arial" pitchFamily="34" charset="0"/>
                <a:cs typeface="Arial" pitchFamily="34" charset="0"/>
              </a:rPr>
              <a:t>Bấm lên xuống để chọn giữa Schedule nr 1, Schedule nr 2 và Schedule nr 3.</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để chọn lịch trình.</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152400" y="790575"/>
            <a:ext cx="2743200" cy="1800225"/>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152400" y="2667000"/>
            <a:ext cx="2743200" cy="1800225"/>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52400" y="4572000"/>
            <a:ext cx="2714625" cy="1800225"/>
          </a:xfrm>
          <a:prstGeom prst="rect">
            <a:avLst/>
          </a:prstGeom>
          <a:noFill/>
          <a:ln w="9525">
            <a:noFill/>
            <a:miter lim="800000"/>
            <a:headEnd/>
            <a:tailEnd/>
          </a:ln>
        </p:spPr>
      </p:pic>
      <p:sp>
        <p:nvSpPr>
          <p:cNvPr id="10" name="TextBox 9"/>
          <p:cNvSpPr txBox="1"/>
          <p:nvPr/>
        </p:nvSpPr>
        <p:spPr>
          <a:xfrm>
            <a:off x="2895600" y="4952762"/>
            <a:ext cx="3200400" cy="954107"/>
          </a:xfrm>
          <a:prstGeom prst="rect">
            <a:avLst/>
          </a:prstGeom>
          <a:noFill/>
        </p:spPr>
        <p:txBody>
          <a:bodyPr wrap="square" rtlCol="0">
            <a:spAutoFit/>
          </a:bodyPr>
          <a:lstStyle/>
          <a:p>
            <a:r>
              <a:rPr lang="en-US" sz="1400" smtClean="0">
                <a:latin typeface="Arial" pitchFamily="34" charset="0"/>
                <a:cs typeface="Arial" pitchFamily="34" charset="0"/>
              </a:rPr>
              <a:t>Bấm enter để xác nhận cài đặt và thoát ra màn hình cơ bản.</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pic>
        <p:nvPicPr>
          <p:cNvPr id="23557" name="Picture 5"/>
          <p:cNvPicPr>
            <a:picLocks noChangeAspect="1" noChangeArrowheads="1"/>
          </p:cNvPicPr>
          <p:nvPr/>
        </p:nvPicPr>
        <p:blipFill>
          <a:blip r:embed="rId5" cstate="print"/>
          <a:srcRect/>
          <a:stretch>
            <a:fillRect/>
          </a:stretch>
        </p:blipFill>
        <p:spPr bwMode="auto">
          <a:xfrm>
            <a:off x="5867400" y="2438400"/>
            <a:ext cx="1885950" cy="22669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Lịch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trình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1169551"/>
          </a:xfrm>
          <a:prstGeom prst="rect">
            <a:avLst/>
          </a:prstGeom>
          <a:noFill/>
        </p:spPr>
        <p:txBody>
          <a:bodyPr wrap="square" rtlCol="0">
            <a:spAutoFit/>
          </a:bodyPr>
          <a:lstStyle/>
          <a:p>
            <a:r>
              <a:rPr lang="en-US" sz="1400" smtClean="0">
                <a:latin typeface="Arial" pitchFamily="34" charset="0"/>
                <a:cs typeface="Arial" pitchFamily="34" charset="0"/>
              </a:rPr>
              <a:t>Ngày nghỉ: lịch trình hẹn giờ sẽ bị khóa trong suốt những ngày được cài là ngày nghỉ.</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Schedule vào Holidays.</a:t>
            </a:r>
          </a:p>
        </p:txBody>
      </p:sp>
      <p:sp>
        <p:nvSpPr>
          <p:cNvPr id="11" name="TextBox 10"/>
          <p:cNvSpPr txBox="1"/>
          <p:nvPr/>
        </p:nvSpPr>
        <p:spPr>
          <a:xfrm>
            <a:off x="2895600" y="2133600"/>
            <a:ext cx="3200400" cy="2462213"/>
          </a:xfrm>
          <a:prstGeom prst="rect">
            <a:avLst/>
          </a:prstGeom>
          <a:noFill/>
        </p:spPr>
        <p:txBody>
          <a:bodyPr wrap="square" rtlCol="0">
            <a:spAutoFit/>
          </a:bodyPr>
          <a:lstStyle/>
          <a:p>
            <a:r>
              <a:rPr lang="en-US" sz="1400" smtClean="0">
                <a:latin typeface="Arial" pitchFamily="34" charset="0"/>
                <a:cs typeface="Arial" pitchFamily="34" charset="0"/>
              </a:rPr>
              <a:t>Bấm trái phải để chọn các ngày.</a:t>
            </a:r>
          </a:p>
          <a:p>
            <a:r>
              <a:rPr lang="en-US" sz="1400" smtClean="0">
                <a:latin typeface="Arial" pitchFamily="34" charset="0"/>
                <a:cs typeface="Arial" pitchFamily="34" charset="0"/>
              </a:rPr>
              <a:t>Bấm lên xuống để đánh dấu chọn ngày (dấu tick).</a:t>
            </a:r>
          </a:p>
          <a:p>
            <a:r>
              <a:rPr lang="en-US" sz="1400" smtClean="0">
                <a:latin typeface="Arial" pitchFamily="34" charset="0"/>
                <a:cs typeface="Arial" pitchFamily="34" charset="0"/>
              </a:rPr>
              <a:t>Bấm lên xuống để đổi cài đặt giữa cài và thả.</a:t>
            </a:r>
          </a:p>
          <a:p>
            <a:r>
              <a:rPr lang="en-US" sz="1400" smtClean="0">
                <a:latin typeface="Arial" pitchFamily="34" charset="0"/>
                <a:cs typeface="Arial" pitchFamily="34" charset="0"/>
              </a:rPr>
              <a:t>Có thể chọn nhiều ngày để làm ngày nghỉ.</a:t>
            </a:r>
          </a:p>
          <a:p>
            <a:r>
              <a:rPr lang="en-US" sz="1400" smtClean="0">
                <a:latin typeface="Arial" pitchFamily="34" charset="0"/>
                <a:cs typeface="Arial" pitchFamily="34" charset="0"/>
              </a:rPr>
              <a:t>Để cho phép lịch trình hẹn giờ hoạt đông được vào những ngày nghỉ thì cài đặt ngày nghỉ phải được thả.</a:t>
            </a:r>
          </a:p>
          <a:p>
            <a:endParaRPr lang="en-US" sz="1400" smtClean="0">
              <a:latin typeface="Arial" pitchFamily="34" charset="0"/>
              <a:cs typeface="Arial" pitchFamily="34" charset="0"/>
            </a:endParaRPr>
          </a:p>
        </p:txBody>
      </p:sp>
      <p:pic>
        <p:nvPicPr>
          <p:cNvPr id="23556" name="Picture 4"/>
          <p:cNvPicPr>
            <a:picLocks noChangeAspect="1" noChangeArrowheads="1"/>
          </p:cNvPicPr>
          <p:nvPr/>
        </p:nvPicPr>
        <p:blipFill>
          <a:blip r:embed="rId2" cstate="print"/>
          <a:srcRect/>
          <a:stretch>
            <a:fillRect/>
          </a:stretch>
        </p:blipFill>
        <p:spPr bwMode="auto">
          <a:xfrm>
            <a:off x="152400" y="4572000"/>
            <a:ext cx="2714625" cy="1800225"/>
          </a:xfrm>
          <a:prstGeom prst="rect">
            <a:avLst/>
          </a:prstGeom>
          <a:noFill/>
          <a:ln w="9525">
            <a:noFill/>
            <a:miter lim="800000"/>
            <a:headEnd/>
            <a:tailEnd/>
          </a:ln>
        </p:spPr>
      </p:pic>
      <p:sp>
        <p:nvSpPr>
          <p:cNvPr id="10" name="TextBox 9"/>
          <p:cNvSpPr txBox="1"/>
          <p:nvPr/>
        </p:nvSpPr>
        <p:spPr>
          <a:xfrm>
            <a:off x="2895600" y="4572000"/>
            <a:ext cx="3200400" cy="1815882"/>
          </a:xfrm>
          <a:prstGeom prst="rect">
            <a:avLst/>
          </a:prstGeom>
          <a:noFill/>
        </p:spPr>
        <p:txBody>
          <a:bodyPr wrap="square" rtlCol="0">
            <a:spAutoFit/>
          </a:bodyPr>
          <a:lstStyle/>
          <a:p>
            <a:r>
              <a:rPr lang="en-US" sz="1400" smtClean="0">
                <a:latin typeface="Arial" pitchFamily="34" charset="0"/>
                <a:cs typeface="Arial" pitchFamily="34" charset="0"/>
              </a:rPr>
              <a:t>Bấm enter để xác nhận cài đặt và thoát ra màn hình cơ bản.</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pPr algn="r"/>
            <a:r>
              <a:rPr lang="en-US" sz="1400" smtClean="0">
                <a:latin typeface="Arial" pitchFamily="34" charset="0"/>
                <a:cs typeface="Arial" pitchFamily="34" charset="0"/>
              </a:rPr>
              <a:t>Ngày nghỉ được cài sẽ hiển thị trên màn hình Schedule.</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pic>
        <p:nvPicPr>
          <p:cNvPr id="24578" name="Picture 2"/>
          <p:cNvPicPr>
            <a:picLocks noChangeAspect="1" noChangeArrowheads="1"/>
          </p:cNvPicPr>
          <p:nvPr/>
        </p:nvPicPr>
        <p:blipFill>
          <a:blip r:embed="rId3" cstate="print"/>
          <a:srcRect/>
          <a:stretch>
            <a:fillRect/>
          </a:stretch>
        </p:blipFill>
        <p:spPr bwMode="auto">
          <a:xfrm>
            <a:off x="152400" y="2667000"/>
            <a:ext cx="2762250" cy="182880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6248400" y="2286000"/>
            <a:ext cx="1809750" cy="2085975"/>
          </a:xfrm>
          <a:prstGeom prst="rect">
            <a:avLst/>
          </a:prstGeom>
          <a:noFill/>
          <a:ln w="9525">
            <a:noFill/>
            <a:miter lim="800000"/>
            <a:headEnd/>
            <a:tailEnd/>
          </a:ln>
        </p:spPr>
      </p:pic>
      <p:pic>
        <p:nvPicPr>
          <p:cNvPr id="24580" name="Picture 4"/>
          <p:cNvPicPr>
            <a:picLocks noChangeAspect="1" noChangeArrowheads="1"/>
          </p:cNvPicPr>
          <p:nvPr/>
        </p:nvPicPr>
        <p:blipFill>
          <a:blip r:embed="rId5" cstate="print"/>
          <a:srcRect/>
          <a:stretch>
            <a:fillRect/>
          </a:stretch>
        </p:blipFill>
        <p:spPr bwMode="auto">
          <a:xfrm>
            <a:off x="6019800" y="4724400"/>
            <a:ext cx="2790825" cy="1809750"/>
          </a:xfrm>
          <a:prstGeom prst="rect">
            <a:avLst/>
          </a:prstGeom>
          <a:noFill/>
          <a:ln w="9525">
            <a:noFill/>
            <a:miter lim="800000"/>
            <a:headEnd/>
            <a:tailEnd/>
          </a:ln>
        </p:spPr>
      </p:pic>
      <p:pic>
        <p:nvPicPr>
          <p:cNvPr id="24581" name="Picture 5"/>
          <p:cNvPicPr>
            <a:picLocks noChangeAspect="1" noChangeArrowheads="1"/>
          </p:cNvPicPr>
          <p:nvPr/>
        </p:nvPicPr>
        <p:blipFill>
          <a:blip r:embed="rId6" cstate="print"/>
          <a:srcRect/>
          <a:stretch>
            <a:fillRect/>
          </a:stretch>
        </p:blipFill>
        <p:spPr bwMode="auto">
          <a:xfrm>
            <a:off x="152400" y="762000"/>
            <a:ext cx="2743200" cy="184064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Lịch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trình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6096000" cy="1384995"/>
          </a:xfrm>
          <a:prstGeom prst="rect">
            <a:avLst/>
          </a:prstGeom>
          <a:noFill/>
        </p:spPr>
        <p:txBody>
          <a:bodyPr wrap="square" rtlCol="0">
            <a:spAutoFit/>
          </a:bodyPr>
          <a:lstStyle/>
          <a:p>
            <a:r>
              <a:rPr lang="en-US" sz="1400" smtClean="0">
                <a:latin typeface="Arial" pitchFamily="34" charset="0"/>
                <a:cs typeface="Arial" pitchFamily="34" charset="0"/>
              </a:rPr>
              <a:t>Cài đặt cho lịch trình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Schedule vào Settings.</a:t>
            </a:r>
          </a:p>
          <a:p>
            <a:endParaRPr lang="en-US" sz="1400" smtClean="0">
              <a:latin typeface="Arial" pitchFamily="34" charset="0"/>
              <a:cs typeface="Arial" pitchFamily="34" charset="0"/>
            </a:endParaRPr>
          </a:p>
          <a:p>
            <a:r>
              <a:rPr lang="en-US" sz="1400" smtClean="0">
                <a:latin typeface="Arial" pitchFamily="34" charset="0"/>
                <a:cs typeface="Arial" pitchFamily="34" charset="0"/>
              </a:rPr>
              <a:t>Lưu ý: đây là cài đặt cho lịch trình đã được chọn ở trước đó ở Schedule nr set.</a:t>
            </a:r>
          </a:p>
        </p:txBody>
      </p:sp>
      <p:sp>
        <p:nvSpPr>
          <p:cNvPr id="11" name="TextBox 10"/>
          <p:cNvSpPr txBox="1"/>
          <p:nvPr/>
        </p:nvSpPr>
        <p:spPr>
          <a:xfrm>
            <a:off x="2895600" y="2590800"/>
            <a:ext cx="6019800" cy="954107"/>
          </a:xfrm>
          <a:prstGeom prst="rect">
            <a:avLst/>
          </a:prstGeom>
          <a:noFill/>
        </p:spPr>
        <p:txBody>
          <a:bodyPr wrap="square" rtlCol="0">
            <a:spAutoFit/>
          </a:bodyPr>
          <a:lstStyle/>
          <a:p>
            <a:r>
              <a:rPr lang="en-US" sz="1400" smtClean="0">
                <a:latin typeface="Arial" pitchFamily="34" charset="0"/>
                <a:cs typeface="Arial" pitchFamily="34" charset="0"/>
              </a:rPr>
              <a:t>Bấm trái phải để chọn các đối tưởng cần cài đặt. Từ Mon (ngày cần cài) – Time (giờ tác động) – Act (Tắt/mở) – Cool (nhiệt độ bắt đầu làm lạnh) – Heat (nhiệt độ bắt đầu sưởi)</a:t>
            </a:r>
          </a:p>
          <a:p>
            <a:r>
              <a:rPr lang="en-US" sz="1400" smtClean="0">
                <a:latin typeface="Arial" pitchFamily="34" charset="0"/>
                <a:cs typeface="Arial" pitchFamily="34" charset="0"/>
              </a:rPr>
              <a:t>Bấm lên xuống để chỉnh sửa các giá trị.</a:t>
            </a:r>
          </a:p>
        </p:txBody>
      </p:sp>
      <p:sp>
        <p:nvSpPr>
          <p:cNvPr id="10" name="TextBox 9"/>
          <p:cNvSpPr txBox="1"/>
          <p:nvPr/>
        </p:nvSpPr>
        <p:spPr>
          <a:xfrm>
            <a:off x="2895600" y="3581400"/>
            <a:ext cx="6019800" cy="3108543"/>
          </a:xfrm>
          <a:prstGeom prst="rect">
            <a:avLst/>
          </a:prstGeom>
          <a:noFill/>
        </p:spPr>
        <p:txBody>
          <a:bodyPr wrap="square" rtlCol="0">
            <a:spAutoFit/>
          </a:bodyPr>
          <a:lstStyle/>
          <a:p>
            <a:r>
              <a:rPr lang="en-US" sz="1400" smtClean="0">
                <a:latin typeface="Arial" pitchFamily="34" charset="0"/>
                <a:cs typeface="Arial" pitchFamily="34" charset="0"/>
              </a:rPr>
              <a:t>Mục Time: là thời gian trong ngày 24h.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Mục Act: Chỉ được tối 5 tác vụ mỗi ngày. Lựa chọn giữa ON/OFF/--</a:t>
            </a:r>
          </a:p>
          <a:p>
            <a:pPr>
              <a:buFontTx/>
              <a:buChar char="-"/>
            </a:pPr>
            <a:r>
              <a:rPr lang="en-US" sz="1400" smtClean="0">
                <a:latin typeface="Arial" pitchFamily="34" charset="0"/>
                <a:cs typeface="Arial" pitchFamily="34" charset="0"/>
              </a:rPr>
              <a:t>ON: Nhiệt độ cài có thể được chỉnh sửa.</a:t>
            </a:r>
          </a:p>
          <a:p>
            <a:pPr>
              <a:buFontTx/>
              <a:buChar char="-"/>
            </a:pPr>
            <a:r>
              <a:rPr lang="en-US" sz="1400" smtClean="0">
                <a:latin typeface="Arial" pitchFamily="34" charset="0"/>
                <a:cs typeface="Arial" pitchFamily="34" charset="0"/>
              </a:rPr>
              <a:t>OFF: Nhiệt độ set back có thể được chỉnh sửa.</a:t>
            </a:r>
          </a:p>
          <a:p>
            <a:pPr>
              <a:buFontTx/>
              <a:buChar char="-"/>
            </a:pPr>
            <a:r>
              <a:rPr lang="en-US" sz="1400" smtClean="0">
                <a:latin typeface="Arial" pitchFamily="34" charset="0"/>
                <a:cs typeface="Arial" pitchFamily="34" charset="0"/>
              </a:rPr>
              <a:t>“--“: Cả nhiệt độ cài lẫn setback đều bị khóa.</a:t>
            </a:r>
          </a:p>
          <a:p>
            <a:endParaRPr lang="en-US" sz="1400" smtClean="0">
              <a:latin typeface="Arial" pitchFamily="34" charset="0"/>
              <a:cs typeface="Arial" pitchFamily="34" charset="0"/>
            </a:endParaRPr>
          </a:p>
          <a:p>
            <a:r>
              <a:rPr lang="en-US" sz="1400" smtClean="0">
                <a:latin typeface="Arial" pitchFamily="34" charset="0"/>
                <a:cs typeface="Arial" pitchFamily="34" charset="0"/>
              </a:rPr>
              <a:t>Mục Cool và Heat:</a:t>
            </a:r>
          </a:p>
          <a:p>
            <a:pPr>
              <a:buFontTx/>
              <a:buChar char="-"/>
            </a:pPr>
            <a:r>
              <a:rPr lang="en-US" sz="1400" smtClean="0">
                <a:latin typeface="Arial" pitchFamily="34" charset="0"/>
                <a:cs typeface="Arial" pitchFamily="34" charset="0"/>
              </a:rPr>
              <a:t>“--“: chức năng setback đã bị khóa trong khoảng thời gian này.</a:t>
            </a:r>
          </a:p>
          <a:p>
            <a:pPr>
              <a:buFontTx/>
              <a:buChar char="-"/>
            </a:pPr>
            <a:r>
              <a:rPr lang="en-US" sz="1400" smtClean="0">
                <a:latin typeface="Arial" pitchFamily="34" charset="0"/>
                <a:cs typeface="Arial" pitchFamily="34" charset="0"/>
              </a:rPr>
              <a:t>“—”: nhiệt độ cài và setback chưa được chọn. Máy sẽ lấy nhiệt độ của lần hoạt động gần nhất để dùng.</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p:txBody>
      </p:sp>
      <p:pic>
        <p:nvPicPr>
          <p:cNvPr id="25602" name="Picture 2"/>
          <p:cNvPicPr>
            <a:picLocks noChangeAspect="1" noChangeArrowheads="1"/>
          </p:cNvPicPr>
          <p:nvPr/>
        </p:nvPicPr>
        <p:blipFill>
          <a:blip r:embed="rId2" cstate="print"/>
          <a:srcRect/>
          <a:stretch>
            <a:fillRect/>
          </a:stretch>
        </p:blipFill>
        <p:spPr bwMode="auto">
          <a:xfrm>
            <a:off x="152401" y="762000"/>
            <a:ext cx="2779486" cy="1828800"/>
          </a:xfrm>
          <a:prstGeom prst="rect">
            <a:avLst/>
          </a:prstGeom>
          <a:noFill/>
          <a:ln w="9525">
            <a:noFill/>
            <a:miter lim="800000"/>
            <a:headEnd/>
            <a:tailEnd/>
          </a:ln>
        </p:spPr>
      </p:pic>
      <p:pic>
        <p:nvPicPr>
          <p:cNvPr id="25605" name="Picture 5"/>
          <p:cNvPicPr>
            <a:picLocks noChangeAspect="1" noChangeArrowheads="1"/>
          </p:cNvPicPr>
          <p:nvPr/>
        </p:nvPicPr>
        <p:blipFill>
          <a:blip r:embed="rId3" cstate="print"/>
          <a:srcRect/>
          <a:stretch>
            <a:fillRect/>
          </a:stretch>
        </p:blipFill>
        <p:spPr bwMode="auto">
          <a:xfrm>
            <a:off x="152400" y="2743200"/>
            <a:ext cx="2771775" cy="18192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Lịch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trình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6096000" cy="1169551"/>
          </a:xfrm>
          <a:prstGeom prst="rect">
            <a:avLst/>
          </a:prstGeom>
          <a:noFill/>
        </p:spPr>
        <p:txBody>
          <a:bodyPr wrap="square" rtlCol="0">
            <a:spAutoFit/>
          </a:bodyPr>
          <a:lstStyle/>
          <a:p>
            <a:r>
              <a:rPr lang="en-US" sz="1400" smtClean="0">
                <a:latin typeface="Arial" pitchFamily="34" charset="0"/>
                <a:cs typeface="Arial" pitchFamily="34" charset="0"/>
              </a:rPr>
              <a:t>Copy lịch trình của ngày trước qua ngày tiếp theo bằng cách bấm nút Mode.</a:t>
            </a:r>
          </a:p>
          <a:p>
            <a:endParaRPr lang="en-US" sz="1400" smtClean="0">
              <a:latin typeface="Arial" pitchFamily="34" charset="0"/>
              <a:cs typeface="Arial" pitchFamily="34" charset="0"/>
            </a:endParaRPr>
          </a:p>
          <a:p>
            <a:r>
              <a:rPr lang="en-US" sz="1400" smtClean="0">
                <a:latin typeface="Arial" pitchFamily="34" charset="0"/>
                <a:cs typeface="Arial" pitchFamily="34" charset="0"/>
              </a:rPr>
              <a:t>VD: ở ngày thứ 3, bấm nút mode sẽ copy lịch trình ngày thứ 2 qua ngày thứ 3.</a:t>
            </a:r>
          </a:p>
        </p:txBody>
      </p:sp>
      <p:pic>
        <p:nvPicPr>
          <p:cNvPr id="26626" name="Picture 2"/>
          <p:cNvPicPr>
            <a:picLocks noChangeAspect="1" noChangeArrowheads="1"/>
          </p:cNvPicPr>
          <p:nvPr/>
        </p:nvPicPr>
        <p:blipFill>
          <a:blip r:embed="rId2" cstate="print"/>
          <a:srcRect/>
          <a:stretch>
            <a:fillRect/>
          </a:stretch>
        </p:blipFill>
        <p:spPr bwMode="auto">
          <a:xfrm>
            <a:off x="152400" y="762000"/>
            <a:ext cx="2762250" cy="403860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724400" y="2114550"/>
            <a:ext cx="1752600" cy="857250"/>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228600" y="4876800"/>
            <a:ext cx="2705100" cy="1809750"/>
          </a:xfrm>
          <a:prstGeom prst="rect">
            <a:avLst/>
          </a:prstGeom>
          <a:noFill/>
          <a:ln w="9525">
            <a:noFill/>
            <a:miter lim="800000"/>
            <a:headEnd/>
            <a:tailEnd/>
          </a:ln>
        </p:spPr>
      </p:pic>
      <p:sp>
        <p:nvSpPr>
          <p:cNvPr id="13" name="TextBox 12"/>
          <p:cNvSpPr txBox="1"/>
          <p:nvPr/>
        </p:nvSpPr>
        <p:spPr>
          <a:xfrm>
            <a:off x="3048000" y="5307449"/>
            <a:ext cx="6096000" cy="307777"/>
          </a:xfrm>
          <a:prstGeom prst="rect">
            <a:avLst/>
          </a:prstGeom>
          <a:noFill/>
        </p:spPr>
        <p:txBody>
          <a:bodyPr wrap="square" rtlCol="0">
            <a:spAutoFit/>
          </a:bodyPr>
          <a:lstStyle/>
          <a:p>
            <a:r>
              <a:rPr lang="en-US" sz="1400" smtClean="0">
                <a:latin typeface="Arial" pitchFamily="34" charset="0"/>
                <a:cs typeface="Arial" pitchFamily="34" charset="0"/>
              </a:rPr>
              <a:t>Bấm enter để xác nhận cài đặt và thoát về màn hình cơ bản.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Lịch</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trình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738664"/>
          </a:xfrm>
          <a:prstGeom prst="rect">
            <a:avLst/>
          </a:prstGeom>
          <a:noFill/>
        </p:spPr>
        <p:txBody>
          <a:bodyPr wrap="square" rtlCol="0">
            <a:spAutoFit/>
          </a:bodyPr>
          <a:lstStyle/>
          <a:p>
            <a:r>
              <a:rPr lang="en-US" sz="1400" smtClean="0">
                <a:latin typeface="Arial" pitchFamily="34" charset="0"/>
                <a:cs typeface="Arial" pitchFamily="34" charset="0"/>
              </a:rPr>
              <a:t>Kích hoạt/ khóa lịch trình.</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Schedula vào Enable/Disable.</a:t>
            </a:r>
          </a:p>
        </p:txBody>
      </p:sp>
      <p:sp>
        <p:nvSpPr>
          <p:cNvPr id="11" name="TextBox 10"/>
          <p:cNvSpPr txBox="1"/>
          <p:nvPr/>
        </p:nvSpPr>
        <p:spPr>
          <a:xfrm>
            <a:off x="2895600" y="2742962"/>
            <a:ext cx="5410200" cy="1384995"/>
          </a:xfrm>
          <a:prstGeom prst="rect">
            <a:avLst/>
          </a:prstGeom>
          <a:noFill/>
        </p:spPr>
        <p:txBody>
          <a:bodyPr wrap="square" rtlCol="0">
            <a:spAutoFit/>
          </a:bodyPr>
          <a:lstStyle/>
          <a:p>
            <a:r>
              <a:rPr lang="en-US" sz="1400" smtClean="0">
                <a:latin typeface="Arial" pitchFamily="34" charset="0"/>
                <a:cs typeface="Arial" pitchFamily="34" charset="0"/>
              </a:rPr>
              <a:t>Bấm lên xuống để chọn giữa Enable (kích hoạt) và Disable (khóa).</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Chỉ kích hoạt/khóa cho lịch trình đã được chọn trước đó ở Schedule nr set.</a:t>
            </a:r>
          </a:p>
          <a:p>
            <a:endParaRPr lang="en-US" sz="1400" smtClean="0">
              <a:latin typeface="Arial" pitchFamily="34" charset="0"/>
              <a:cs typeface="Arial" pitchFamily="34" charset="0"/>
            </a:endParaRPr>
          </a:p>
        </p:txBody>
      </p:sp>
      <p:pic>
        <p:nvPicPr>
          <p:cNvPr id="23556" name="Picture 4"/>
          <p:cNvPicPr>
            <a:picLocks noChangeAspect="1" noChangeArrowheads="1"/>
          </p:cNvPicPr>
          <p:nvPr/>
        </p:nvPicPr>
        <p:blipFill>
          <a:blip r:embed="rId2" cstate="print"/>
          <a:srcRect/>
          <a:stretch>
            <a:fillRect/>
          </a:stretch>
        </p:blipFill>
        <p:spPr bwMode="auto">
          <a:xfrm>
            <a:off x="152400" y="4572000"/>
            <a:ext cx="2714625" cy="1800225"/>
          </a:xfrm>
          <a:prstGeom prst="rect">
            <a:avLst/>
          </a:prstGeom>
          <a:noFill/>
          <a:ln w="9525">
            <a:noFill/>
            <a:miter lim="800000"/>
            <a:headEnd/>
            <a:tailEnd/>
          </a:ln>
        </p:spPr>
      </p:pic>
      <p:sp>
        <p:nvSpPr>
          <p:cNvPr id="10" name="TextBox 9"/>
          <p:cNvSpPr txBox="1"/>
          <p:nvPr/>
        </p:nvSpPr>
        <p:spPr>
          <a:xfrm>
            <a:off x="2895599" y="4787205"/>
            <a:ext cx="5213927" cy="523220"/>
          </a:xfrm>
          <a:prstGeom prst="rect">
            <a:avLst/>
          </a:prstGeom>
          <a:noFill/>
        </p:spPr>
        <p:txBody>
          <a:bodyPr wrap="square" rtlCol="0">
            <a:spAutoFit/>
          </a:bodyPr>
          <a:lstStyle/>
          <a:p>
            <a:r>
              <a:rPr lang="en-US" sz="1400" smtClean="0">
                <a:latin typeface="Arial" pitchFamily="34" charset="0"/>
                <a:cs typeface="Arial" pitchFamily="34" charset="0"/>
              </a:rPr>
              <a:t>Bấm enter để xác nhận cài đặt và thoát ra màn hình cơ bản</a:t>
            </a:r>
          </a:p>
          <a:p>
            <a:endParaRPr lang="en-US" sz="1400" smtClean="0">
              <a:latin typeface="Arial" pitchFamily="34" charset="0"/>
              <a:cs typeface="Arial" pitchFamily="34" charset="0"/>
            </a:endParaRPr>
          </a:p>
        </p:txBody>
      </p:sp>
      <p:pic>
        <p:nvPicPr>
          <p:cNvPr id="27650" name="Picture 2"/>
          <p:cNvPicPr>
            <a:picLocks noChangeAspect="1" noChangeArrowheads="1"/>
          </p:cNvPicPr>
          <p:nvPr/>
        </p:nvPicPr>
        <p:blipFill>
          <a:blip r:embed="rId3" cstate="print"/>
          <a:srcRect/>
          <a:stretch>
            <a:fillRect/>
          </a:stretch>
        </p:blipFill>
        <p:spPr bwMode="auto">
          <a:xfrm>
            <a:off x="152401" y="762000"/>
            <a:ext cx="2743200" cy="1785405"/>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152400" y="2667000"/>
            <a:ext cx="2752725" cy="18097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Thông tin bảo dưỡng</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738664"/>
          </a:xfrm>
          <a:prstGeom prst="rect">
            <a:avLst/>
          </a:prstGeom>
          <a:noFill/>
        </p:spPr>
        <p:txBody>
          <a:bodyPr wrap="square" rtlCol="0">
            <a:spAutoFit/>
          </a:bodyPr>
          <a:lstStyle/>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qua trang 2, vào Maintenance Information.</a:t>
            </a:r>
          </a:p>
        </p:txBody>
      </p:sp>
      <p:sp>
        <p:nvSpPr>
          <p:cNvPr id="11" name="TextBox 10"/>
          <p:cNvSpPr txBox="1"/>
          <p:nvPr/>
        </p:nvSpPr>
        <p:spPr>
          <a:xfrm>
            <a:off x="2895600" y="2832318"/>
            <a:ext cx="5410200" cy="2677656"/>
          </a:xfrm>
          <a:prstGeom prst="rect">
            <a:avLst/>
          </a:prstGeom>
          <a:noFill/>
        </p:spPr>
        <p:txBody>
          <a:bodyPr wrap="square" rtlCol="0">
            <a:spAutoFit/>
          </a:bodyPr>
          <a:lstStyle/>
          <a:p>
            <a:r>
              <a:rPr lang="en-US" sz="1400" smtClean="0">
                <a:latin typeface="Arial" pitchFamily="34" charset="0"/>
                <a:cs typeface="Arial" pitchFamily="34" charset="0"/>
              </a:rPr>
              <a:t>Số điện thoại của kĩ thuật viên sẽ hiện dưới Contact info. Do kĩ thuật viên cài trước, lúc lắp máy. Nếu không cài thì sẽ không hiện số.</a:t>
            </a:r>
          </a:p>
          <a:p>
            <a:endParaRPr lang="en-US" sz="1400" smtClean="0">
              <a:latin typeface="Arial" pitchFamily="34" charset="0"/>
              <a:cs typeface="Arial" pitchFamily="34" charset="0"/>
            </a:endParaRPr>
          </a:p>
          <a:p>
            <a:r>
              <a:rPr lang="en-US" sz="1400" smtClean="0">
                <a:latin typeface="Arial" pitchFamily="34" charset="0"/>
                <a:cs typeface="Arial" pitchFamily="34" charset="0"/>
              </a:rPr>
              <a:t>Model dàn nóng và dàn lạnh cũng sẽ hiển thị. Trong một số trường hợp sẽ hiện mã máy thay vì tên máy.</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Tên model sẽ không hiển thị nếu PCB dàn lạnh đã bị thay thế.</a:t>
            </a:r>
          </a:p>
          <a:p>
            <a:endParaRPr lang="en-US" sz="1400" smtClean="0">
              <a:latin typeface="Arial" pitchFamily="34" charset="0"/>
              <a:cs typeface="Arial" pitchFamily="34" charset="0"/>
            </a:endParaRPr>
          </a:p>
          <a:p>
            <a:r>
              <a:rPr lang="en-US" sz="1400" smtClean="0">
                <a:latin typeface="Arial" pitchFamily="34" charset="0"/>
                <a:cs typeface="Arial" pitchFamily="34" charset="0"/>
              </a:rPr>
              <a:t>Lịch sử mã lỗi cũng có thể hiển thị theo. Nếu nó không nhấp nháy thì máy vẫn đang chạy bình thường. Giữ nút ON/OFF trên 5s để tắt lịch sử mã lỗi.</a:t>
            </a:r>
          </a:p>
        </p:txBody>
      </p:sp>
      <p:pic>
        <p:nvPicPr>
          <p:cNvPr id="28676" name="Picture 4"/>
          <p:cNvPicPr>
            <a:picLocks noChangeAspect="1" noChangeArrowheads="1"/>
          </p:cNvPicPr>
          <p:nvPr/>
        </p:nvPicPr>
        <p:blipFill>
          <a:blip r:embed="rId2" cstate="print"/>
          <a:srcRect/>
          <a:stretch>
            <a:fillRect/>
          </a:stretch>
        </p:blipFill>
        <p:spPr bwMode="auto">
          <a:xfrm>
            <a:off x="152400" y="914400"/>
            <a:ext cx="2733675" cy="1809750"/>
          </a:xfrm>
          <a:prstGeom prst="rect">
            <a:avLst/>
          </a:prstGeom>
          <a:noFill/>
          <a:ln w="9525">
            <a:noFill/>
            <a:miter lim="800000"/>
            <a:headEnd/>
            <a:tailEnd/>
          </a:ln>
        </p:spPr>
      </p:pic>
      <p:pic>
        <p:nvPicPr>
          <p:cNvPr id="28677" name="Picture 5"/>
          <p:cNvPicPr>
            <a:picLocks noChangeAspect="1" noChangeArrowheads="1"/>
          </p:cNvPicPr>
          <p:nvPr/>
        </p:nvPicPr>
        <p:blipFill>
          <a:blip r:embed="rId3" cstate="print"/>
          <a:srcRect/>
          <a:stretch>
            <a:fillRect/>
          </a:stretch>
        </p:blipFill>
        <p:spPr bwMode="auto">
          <a:xfrm>
            <a:off x="152400" y="2895600"/>
            <a:ext cx="2733675" cy="1828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Cấu hình (configurate)</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914400"/>
            <a:ext cx="3200400" cy="738664"/>
          </a:xfrm>
          <a:prstGeom prst="rect">
            <a:avLst/>
          </a:prstGeom>
          <a:noFill/>
        </p:spPr>
        <p:txBody>
          <a:bodyPr wrap="square" rtlCol="0">
            <a:spAutoFit/>
          </a:bodyPr>
          <a:lstStyle/>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qua trang 2, vào Configuration.</a:t>
            </a:r>
          </a:p>
        </p:txBody>
      </p:sp>
      <p:sp>
        <p:nvSpPr>
          <p:cNvPr id="11" name="TextBox 10"/>
          <p:cNvSpPr txBox="1"/>
          <p:nvPr/>
        </p:nvSpPr>
        <p:spPr>
          <a:xfrm>
            <a:off x="2895600" y="2832318"/>
            <a:ext cx="5410200" cy="1600438"/>
          </a:xfrm>
          <a:prstGeom prst="rect">
            <a:avLst/>
          </a:prstGeom>
          <a:noFill/>
        </p:spPr>
        <p:txBody>
          <a:bodyPr wrap="square" rtlCol="0">
            <a:spAutoFit/>
          </a:bodyPr>
          <a:lstStyle/>
          <a:p>
            <a:r>
              <a:rPr lang="en-US" sz="1400" smtClean="0">
                <a:latin typeface="Arial" pitchFamily="34" charset="0"/>
                <a:cs typeface="Arial" pitchFamily="34" charset="0"/>
              </a:rPr>
              <a:t>Draft prevention: chức năng ngăn chặn luồng gió lạnh vào phòng.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Configuration vào Draft Prevention.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Chọn giữa Enable (bật) và Disable (tắt).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để xác nhận và thoát ra màn hình cơ bản.</a:t>
            </a:r>
          </a:p>
        </p:txBody>
      </p:sp>
      <p:pic>
        <p:nvPicPr>
          <p:cNvPr id="1026" name="Picture 2"/>
          <p:cNvPicPr>
            <a:picLocks noChangeAspect="1" noChangeArrowheads="1"/>
          </p:cNvPicPr>
          <p:nvPr/>
        </p:nvPicPr>
        <p:blipFill>
          <a:blip r:embed="rId2" cstate="print"/>
          <a:srcRect/>
          <a:stretch>
            <a:fillRect/>
          </a:stretch>
        </p:blipFill>
        <p:spPr bwMode="auto">
          <a:xfrm>
            <a:off x="152400" y="990600"/>
            <a:ext cx="2752725" cy="1828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 y="2895600"/>
            <a:ext cx="2752725" cy="1828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2400" y="4800600"/>
            <a:ext cx="2771775" cy="18097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048000" y="4800600"/>
            <a:ext cx="2705100" cy="18383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Cấu hình (configurate)</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318736"/>
            <a:ext cx="3200400" cy="738664"/>
          </a:xfrm>
          <a:prstGeom prst="rect">
            <a:avLst/>
          </a:prstGeom>
          <a:noFill/>
        </p:spPr>
        <p:txBody>
          <a:bodyPr wrap="square" rtlCol="0">
            <a:spAutoFit/>
          </a:bodyPr>
          <a:lstStyle/>
          <a:p>
            <a:r>
              <a:rPr lang="en-US" sz="1400" smtClean="0">
                <a:latin typeface="Arial" pitchFamily="34" charset="0"/>
                <a:cs typeface="Arial" pitchFamily="34" charset="0"/>
              </a:rPr>
              <a:t>Chế độ hiển thị - display mode.</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Configuration vào Display</a:t>
            </a:r>
          </a:p>
        </p:txBody>
      </p:sp>
      <p:sp>
        <p:nvSpPr>
          <p:cNvPr id="11" name="TextBox 10"/>
          <p:cNvSpPr txBox="1"/>
          <p:nvPr/>
        </p:nvSpPr>
        <p:spPr>
          <a:xfrm>
            <a:off x="2895600" y="2832318"/>
            <a:ext cx="5867400" cy="3539430"/>
          </a:xfrm>
          <a:prstGeom prst="rect">
            <a:avLst/>
          </a:prstGeom>
          <a:noFill/>
        </p:spPr>
        <p:txBody>
          <a:bodyPr wrap="square" rtlCol="0">
            <a:spAutoFit/>
          </a:bodyPr>
          <a:lstStyle/>
          <a:p>
            <a:r>
              <a:rPr lang="en-US" sz="1400" smtClean="0">
                <a:latin typeface="Arial" pitchFamily="34" charset="0"/>
                <a:cs typeface="Arial" pitchFamily="34" charset="0"/>
              </a:rPr>
              <a:t>Trong Display có 2 lựa chọn là Display mode và Display item.</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Trong Display mode có 2 lựa chọn là Standard và Detailed.</a:t>
            </a:r>
          </a:p>
          <a:p>
            <a:endParaRPr lang="en-US" sz="1400" smtClean="0">
              <a:latin typeface="Arial" pitchFamily="34" charset="0"/>
              <a:cs typeface="Arial" pitchFamily="34" charset="0"/>
            </a:endParaRPr>
          </a:p>
          <a:p>
            <a:r>
              <a:rPr lang="en-US" sz="1400" smtClean="0">
                <a:latin typeface="Arial" pitchFamily="34" charset="0"/>
                <a:cs typeface="Arial" pitchFamily="34" charset="0"/>
              </a:rPr>
              <a:t>Khi chọn Standard thì màn hình sẽ hiển thị theo tiêu chuẩn cơ bản.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Khi Detailed thì màn hình sẽ hiển thị chi tiết.</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r>
              <a:rPr lang="en-US" sz="1400" smtClean="0">
                <a:latin typeface="Arial" pitchFamily="34" charset="0"/>
                <a:cs typeface="Arial" pitchFamily="34" charset="0"/>
              </a:rPr>
              <a:t>Trong Display item có 4 lựa chọn là: (tùy thuộc model)</a:t>
            </a:r>
            <a:br>
              <a:rPr lang="en-US" sz="1400" smtClean="0">
                <a:latin typeface="Arial" pitchFamily="34" charset="0"/>
                <a:cs typeface="Arial" pitchFamily="34" charset="0"/>
              </a:rPr>
            </a:br>
            <a:r>
              <a:rPr lang="en-US" sz="1400" smtClean="0">
                <a:latin typeface="Arial" pitchFamily="34" charset="0"/>
                <a:cs typeface="Arial" pitchFamily="34" charset="0"/>
              </a:rPr>
              <a:t>- None: không hiển thị</a:t>
            </a:r>
          </a:p>
          <a:p>
            <a:r>
              <a:rPr lang="en-US" sz="1400" smtClean="0">
                <a:latin typeface="Arial" pitchFamily="34" charset="0"/>
                <a:cs typeface="Arial" pitchFamily="34" charset="0"/>
              </a:rPr>
              <a:t>- Room temp: nhiệt độ phòng, lấy tín hiệu từ cảm biến trên remote.</a:t>
            </a:r>
          </a:p>
          <a:p>
            <a:r>
              <a:rPr lang="en-US" sz="1400" smtClean="0">
                <a:latin typeface="Arial" pitchFamily="34" charset="0"/>
                <a:cs typeface="Arial" pitchFamily="34" charset="0"/>
              </a:rPr>
              <a:t>- Outdoor air temp: nhiệt độ ngoài dàn nóng, phụ thuộc vị trí dàn nóng hoặc chế độ chạy của dàn nóng (như xả tuyết)</a:t>
            </a:r>
          </a:p>
          <a:p>
            <a:r>
              <a:rPr lang="en-US" sz="1400" smtClean="0">
                <a:latin typeface="Arial" pitchFamily="34" charset="0"/>
                <a:cs typeface="Arial" pitchFamily="34" charset="0"/>
              </a:rPr>
              <a:t>- System</a:t>
            </a:r>
          </a:p>
        </p:txBody>
      </p:sp>
      <p:pic>
        <p:nvPicPr>
          <p:cNvPr id="2050" name="Picture 2"/>
          <p:cNvPicPr>
            <a:picLocks noChangeAspect="1" noChangeArrowheads="1"/>
          </p:cNvPicPr>
          <p:nvPr/>
        </p:nvPicPr>
        <p:blipFill>
          <a:blip r:embed="rId2" cstate="print"/>
          <a:srcRect/>
          <a:stretch>
            <a:fillRect/>
          </a:stretch>
        </p:blipFill>
        <p:spPr bwMode="auto">
          <a:xfrm>
            <a:off x="152400" y="949616"/>
            <a:ext cx="2743200" cy="18192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96000" y="914400"/>
            <a:ext cx="2714625" cy="18002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52400" y="2895600"/>
            <a:ext cx="2838450" cy="18288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52400" y="4800600"/>
            <a:ext cx="2733675" cy="1819275"/>
          </a:xfrm>
          <a:prstGeom prst="rect">
            <a:avLst/>
          </a:prstGeom>
          <a:noFill/>
          <a:ln w="9525">
            <a:noFill/>
            <a:miter lim="800000"/>
            <a:headEnd/>
            <a:tailEnd/>
          </a:ln>
        </p:spPr>
      </p:pic>
      <p:cxnSp>
        <p:nvCxnSpPr>
          <p:cNvPr id="13" name="Straight Arrow Connector 12"/>
          <p:cNvCxnSpPr/>
          <p:nvPr/>
        </p:nvCxnSpPr>
        <p:spPr>
          <a:xfrm flipH="1">
            <a:off x="2971800" y="4572000"/>
            <a:ext cx="1524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2895600" y="2209800"/>
            <a:ext cx="3200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8686800" y="2743200"/>
            <a:ext cx="0" cy="3733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a:off x="3048000" y="6477000"/>
            <a:ext cx="5638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495800" y="4572000"/>
            <a:ext cx="41148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304800"/>
            <a:ext cx="3143250" cy="1952625"/>
          </a:xfrm>
          <a:prstGeom prst="rect">
            <a:avLst/>
          </a:prstGeom>
          <a:noFill/>
          <a:ln w="9525">
            <a:noFill/>
            <a:miter lim="800000"/>
            <a:headEnd/>
            <a:tailEnd/>
          </a:ln>
        </p:spPr>
      </p:pic>
      <p:sp>
        <p:nvSpPr>
          <p:cNvPr id="5" name="TextBox 4"/>
          <p:cNvSpPr txBox="1"/>
          <p:nvPr/>
        </p:nvSpPr>
        <p:spPr>
          <a:xfrm>
            <a:off x="381000" y="838200"/>
            <a:ext cx="457200" cy="369332"/>
          </a:xfrm>
          <a:prstGeom prst="rect">
            <a:avLst/>
          </a:prstGeom>
          <a:noFill/>
        </p:spPr>
        <p:txBody>
          <a:bodyPr wrap="square" rtlCol="0">
            <a:spAutoFit/>
          </a:bodyPr>
          <a:lstStyle/>
          <a:p>
            <a:r>
              <a:rPr lang="en-US" smtClean="0"/>
              <a:t>1.</a:t>
            </a:r>
            <a:endParaRPr lang="en-US"/>
          </a:p>
        </p:txBody>
      </p:sp>
      <p:sp>
        <p:nvSpPr>
          <p:cNvPr id="6" name="TextBox 5"/>
          <p:cNvSpPr txBox="1"/>
          <p:nvPr/>
        </p:nvSpPr>
        <p:spPr>
          <a:xfrm>
            <a:off x="381000" y="1078468"/>
            <a:ext cx="457200" cy="369332"/>
          </a:xfrm>
          <a:prstGeom prst="rect">
            <a:avLst/>
          </a:prstGeom>
          <a:noFill/>
        </p:spPr>
        <p:txBody>
          <a:bodyPr wrap="square" rtlCol="0">
            <a:spAutoFit/>
          </a:bodyPr>
          <a:lstStyle/>
          <a:p>
            <a:r>
              <a:rPr lang="en-US" smtClean="0"/>
              <a:t>3.</a:t>
            </a:r>
            <a:endParaRPr lang="en-US"/>
          </a:p>
        </p:txBody>
      </p:sp>
      <p:sp>
        <p:nvSpPr>
          <p:cNvPr id="7" name="TextBox 6"/>
          <p:cNvSpPr txBox="1"/>
          <p:nvPr/>
        </p:nvSpPr>
        <p:spPr>
          <a:xfrm>
            <a:off x="228600" y="1535668"/>
            <a:ext cx="457200" cy="369332"/>
          </a:xfrm>
          <a:prstGeom prst="rect">
            <a:avLst/>
          </a:prstGeom>
          <a:noFill/>
        </p:spPr>
        <p:txBody>
          <a:bodyPr wrap="square" rtlCol="0">
            <a:spAutoFit/>
          </a:bodyPr>
          <a:lstStyle/>
          <a:p>
            <a:r>
              <a:rPr lang="en-US" smtClean="0"/>
              <a:t>2.</a:t>
            </a:r>
            <a:endParaRPr lang="en-US"/>
          </a:p>
        </p:txBody>
      </p:sp>
      <p:sp>
        <p:nvSpPr>
          <p:cNvPr id="8" name="TextBox 7"/>
          <p:cNvSpPr txBox="1"/>
          <p:nvPr/>
        </p:nvSpPr>
        <p:spPr>
          <a:xfrm>
            <a:off x="381000" y="1916668"/>
            <a:ext cx="457200" cy="369332"/>
          </a:xfrm>
          <a:prstGeom prst="rect">
            <a:avLst/>
          </a:prstGeom>
          <a:noFill/>
        </p:spPr>
        <p:txBody>
          <a:bodyPr wrap="square" rtlCol="0">
            <a:spAutoFit/>
          </a:bodyPr>
          <a:lstStyle/>
          <a:p>
            <a:r>
              <a:rPr lang="en-US" smtClean="0"/>
              <a:t>7.</a:t>
            </a:r>
            <a:endParaRPr lang="en-US"/>
          </a:p>
        </p:txBody>
      </p:sp>
      <p:sp>
        <p:nvSpPr>
          <p:cNvPr id="9" name="TextBox 8"/>
          <p:cNvSpPr txBox="1"/>
          <p:nvPr/>
        </p:nvSpPr>
        <p:spPr>
          <a:xfrm>
            <a:off x="3200400" y="1981200"/>
            <a:ext cx="457200" cy="369332"/>
          </a:xfrm>
          <a:prstGeom prst="rect">
            <a:avLst/>
          </a:prstGeom>
          <a:noFill/>
        </p:spPr>
        <p:txBody>
          <a:bodyPr wrap="square" rtlCol="0">
            <a:spAutoFit/>
          </a:bodyPr>
          <a:lstStyle/>
          <a:p>
            <a:r>
              <a:rPr lang="en-US" smtClean="0"/>
              <a:t>6.</a:t>
            </a:r>
            <a:endParaRPr lang="en-US"/>
          </a:p>
        </p:txBody>
      </p:sp>
      <p:sp>
        <p:nvSpPr>
          <p:cNvPr id="10" name="TextBox 9"/>
          <p:cNvSpPr txBox="1"/>
          <p:nvPr/>
        </p:nvSpPr>
        <p:spPr>
          <a:xfrm>
            <a:off x="457200" y="457200"/>
            <a:ext cx="609600" cy="369332"/>
          </a:xfrm>
          <a:prstGeom prst="rect">
            <a:avLst/>
          </a:prstGeom>
          <a:noFill/>
        </p:spPr>
        <p:txBody>
          <a:bodyPr wrap="square" rtlCol="0">
            <a:spAutoFit/>
          </a:bodyPr>
          <a:lstStyle/>
          <a:p>
            <a:r>
              <a:rPr lang="en-US" smtClean="0"/>
              <a:t>10.</a:t>
            </a:r>
            <a:endParaRPr lang="en-US"/>
          </a:p>
        </p:txBody>
      </p:sp>
      <p:sp>
        <p:nvSpPr>
          <p:cNvPr id="11" name="TextBox 10"/>
          <p:cNvSpPr txBox="1"/>
          <p:nvPr/>
        </p:nvSpPr>
        <p:spPr>
          <a:xfrm>
            <a:off x="1066800" y="228600"/>
            <a:ext cx="762000" cy="369332"/>
          </a:xfrm>
          <a:prstGeom prst="rect">
            <a:avLst/>
          </a:prstGeom>
          <a:noFill/>
        </p:spPr>
        <p:txBody>
          <a:bodyPr wrap="square" rtlCol="0">
            <a:spAutoFit/>
          </a:bodyPr>
          <a:lstStyle/>
          <a:p>
            <a:r>
              <a:rPr lang="en-US" smtClean="0"/>
              <a:t>11.</a:t>
            </a:r>
            <a:endParaRPr lang="en-US"/>
          </a:p>
        </p:txBody>
      </p:sp>
      <p:sp>
        <p:nvSpPr>
          <p:cNvPr id="12" name="TextBox 11"/>
          <p:cNvSpPr txBox="1"/>
          <p:nvPr/>
        </p:nvSpPr>
        <p:spPr>
          <a:xfrm>
            <a:off x="3124200" y="228600"/>
            <a:ext cx="762000" cy="369332"/>
          </a:xfrm>
          <a:prstGeom prst="rect">
            <a:avLst/>
          </a:prstGeom>
          <a:noFill/>
        </p:spPr>
        <p:txBody>
          <a:bodyPr wrap="square" rtlCol="0">
            <a:spAutoFit/>
          </a:bodyPr>
          <a:lstStyle/>
          <a:p>
            <a:r>
              <a:rPr lang="en-US" smtClean="0"/>
              <a:t>12.</a:t>
            </a:r>
            <a:endParaRPr lang="en-US"/>
          </a:p>
        </p:txBody>
      </p:sp>
      <p:sp>
        <p:nvSpPr>
          <p:cNvPr id="13" name="TextBox 12"/>
          <p:cNvSpPr txBox="1"/>
          <p:nvPr/>
        </p:nvSpPr>
        <p:spPr>
          <a:xfrm>
            <a:off x="3124200" y="457200"/>
            <a:ext cx="457200" cy="369332"/>
          </a:xfrm>
          <a:prstGeom prst="rect">
            <a:avLst/>
          </a:prstGeom>
          <a:noFill/>
        </p:spPr>
        <p:txBody>
          <a:bodyPr wrap="square" rtlCol="0">
            <a:spAutoFit/>
          </a:bodyPr>
          <a:lstStyle/>
          <a:p>
            <a:r>
              <a:rPr lang="en-US" smtClean="0"/>
              <a:t>9.</a:t>
            </a:r>
            <a:endParaRPr lang="en-US"/>
          </a:p>
        </p:txBody>
      </p:sp>
      <p:sp>
        <p:nvSpPr>
          <p:cNvPr id="14" name="TextBox 13"/>
          <p:cNvSpPr txBox="1"/>
          <p:nvPr/>
        </p:nvSpPr>
        <p:spPr>
          <a:xfrm>
            <a:off x="3124200" y="773668"/>
            <a:ext cx="457200" cy="369332"/>
          </a:xfrm>
          <a:prstGeom prst="rect">
            <a:avLst/>
          </a:prstGeom>
          <a:noFill/>
        </p:spPr>
        <p:txBody>
          <a:bodyPr wrap="square" rtlCol="0">
            <a:spAutoFit/>
          </a:bodyPr>
          <a:lstStyle/>
          <a:p>
            <a:r>
              <a:rPr lang="en-US" smtClean="0"/>
              <a:t>8.</a:t>
            </a:r>
            <a:endParaRPr lang="en-US"/>
          </a:p>
        </p:txBody>
      </p:sp>
      <p:sp>
        <p:nvSpPr>
          <p:cNvPr id="15" name="TextBox 14"/>
          <p:cNvSpPr txBox="1"/>
          <p:nvPr/>
        </p:nvSpPr>
        <p:spPr>
          <a:xfrm>
            <a:off x="3124200" y="1078468"/>
            <a:ext cx="457200" cy="369332"/>
          </a:xfrm>
          <a:prstGeom prst="rect">
            <a:avLst/>
          </a:prstGeom>
          <a:noFill/>
        </p:spPr>
        <p:txBody>
          <a:bodyPr wrap="square" rtlCol="0">
            <a:spAutoFit/>
          </a:bodyPr>
          <a:lstStyle/>
          <a:p>
            <a:r>
              <a:rPr lang="en-US" smtClean="0"/>
              <a:t>4.</a:t>
            </a:r>
            <a:endParaRPr lang="en-US"/>
          </a:p>
        </p:txBody>
      </p:sp>
      <p:sp>
        <p:nvSpPr>
          <p:cNvPr id="16" name="TextBox 15"/>
          <p:cNvSpPr txBox="1"/>
          <p:nvPr/>
        </p:nvSpPr>
        <p:spPr>
          <a:xfrm>
            <a:off x="3124200" y="1535668"/>
            <a:ext cx="457200" cy="369332"/>
          </a:xfrm>
          <a:prstGeom prst="rect">
            <a:avLst/>
          </a:prstGeom>
          <a:noFill/>
        </p:spPr>
        <p:txBody>
          <a:bodyPr wrap="square" rtlCol="0">
            <a:spAutoFit/>
          </a:bodyPr>
          <a:lstStyle/>
          <a:p>
            <a:r>
              <a:rPr lang="en-US" smtClean="0"/>
              <a:t>5.</a:t>
            </a:r>
            <a:endParaRPr lang="en-US"/>
          </a:p>
        </p:txBody>
      </p:sp>
      <p:sp>
        <p:nvSpPr>
          <p:cNvPr id="17" name="TextBox 16"/>
          <p:cNvSpPr txBox="1"/>
          <p:nvPr/>
        </p:nvSpPr>
        <p:spPr>
          <a:xfrm>
            <a:off x="685800" y="2286000"/>
            <a:ext cx="2971800" cy="323165"/>
          </a:xfrm>
          <a:prstGeom prst="rect">
            <a:avLst/>
          </a:prstGeom>
          <a:noFill/>
        </p:spPr>
        <p:txBody>
          <a:bodyPr wrap="square" rtlCol="0">
            <a:spAutoFit/>
          </a:bodyPr>
          <a:lstStyle/>
          <a:p>
            <a:r>
              <a:rPr lang="en-US" sz="1500" smtClean="0">
                <a:latin typeface="Arial" pitchFamily="34" charset="0"/>
                <a:cs typeface="Arial" pitchFamily="34" charset="0"/>
              </a:rPr>
              <a:t>Màn hình hiển thị thường</a:t>
            </a:r>
            <a:endParaRPr lang="en-US" sz="1500">
              <a:latin typeface="Arial" pitchFamily="34" charset="0"/>
              <a:cs typeface="Arial" pitchFamily="34" charset="0"/>
            </a:endParaRPr>
          </a:p>
        </p:txBody>
      </p:sp>
      <p:sp>
        <p:nvSpPr>
          <p:cNvPr id="18" name="TextBox 17"/>
          <p:cNvSpPr txBox="1"/>
          <p:nvPr/>
        </p:nvSpPr>
        <p:spPr>
          <a:xfrm>
            <a:off x="3810000" y="86380"/>
            <a:ext cx="5181600" cy="523220"/>
          </a:xfrm>
          <a:prstGeom prst="rect">
            <a:avLst/>
          </a:prstGeom>
          <a:noFill/>
        </p:spPr>
        <p:txBody>
          <a:bodyPr wrap="square" rtlCol="0">
            <a:spAutoFit/>
          </a:bodyPr>
          <a:lstStyle/>
          <a:p>
            <a:r>
              <a:rPr lang="en-US" sz="1400" b="1" smtClean="0">
                <a:latin typeface="Arial" pitchFamily="34" charset="0"/>
                <a:cs typeface="Arial" pitchFamily="34" charset="0"/>
              </a:rPr>
              <a:t>8. Khóa nút: </a:t>
            </a:r>
            <a:r>
              <a:rPr lang="en-US" sz="1400" smtClean="0">
                <a:latin typeface="Arial" pitchFamily="34" charset="0"/>
                <a:cs typeface="Arial" pitchFamily="34" charset="0"/>
              </a:rPr>
              <a:t>Hiển thị khi đang khóa nút, khi đó khóa hết mọi nút bấm, bấm không tác dụng.</a:t>
            </a:r>
            <a:endParaRPr lang="en-US" sz="1400">
              <a:latin typeface="Arial" pitchFamily="34" charset="0"/>
              <a:cs typeface="Arial" pitchFamily="34" charset="0"/>
            </a:endParaRPr>
          </a:p>
        </p:txBody>
      </p:sp>
      <p:sp>
        <p:nvSpPr>
          <p:cNvPr id="19" name="TextBox 18"/>
          <p:cNvSpPr txBox="1"/>
          <p:nvPr/>
        </p:nvSpPr>
        <p:spPr>
          <a:xfrm>
            <a:off x="3810000" y="543580"/>
            <a:ext cx="5181600" cy="523220"/>
          </a:xfrm>
          <a:prstGeom prst="rect">
            <a:avLst/>
          </a:prstGeom>
          <a:noFill/>
        </p:spPr>
        <p:txBody>
          <a:bodyPr wrap="square" rtlCol="0">
            <a:spAutoFit/>
          </a:bodyPr>
          <a:lstStyle/>
          <a:p>
            <a:r>
              <a:rPr lang="en-US" sz="1400" b="1" smtClean="0">
                <a:latin typeface="Arial" pitchFamily="34" charset="0"/>
                <a:cs typeface="Arial" pitchFamily="34" charset="0"/>
              </a:rPr>
              <a:t>9. Đếm giờ: </a:t>
            </a:r>
            <a:r>
              <a:rPr lang="en-US" sz="1400" smtClean="0">
                <a:latin typeface="Arial" pitchFamily="34" charset="0"/>
                <a:cs typeface="Arial" pitchFamily="34" charset="0"/>
              </a:rPr>
              <a:t>Hiển thị khi đang bật hẹn giờ lịch trình hoặc hẹn giờ tắt.</a:t>
            </a:r>
            <a:endParaRPr lang="en-US" sz="1400">
              <a:latin typeface="Arial" pitchFamily="34" charset="0"/>
              <a:cs typeface="Arial" pitchFamily="34" charset="0"/>
            </a:endParaRPr>
          </a:p>
        </p:txBody>
      </p:sp>
      <p:sp>
        <p:nvSpPr>
          <p:cNvPr id="20" name="TextBox 19"/>
          <p:cNvSpPr txBox="1"/>
          <p:nvPr/>
        </p:nvSpPr>
        <p:spPr>
          <a:xfrm>
            <a:off x="3810000" y="1000780"/>
            <a:ext cx="5181600" cy="523220"/>
          </a:xfrm>
          <a:prstGeom prst="rect">
            <a:avLst/>
          </a:prstGeom>
          <a:noFill/>
        </p:spPr>
        <p:txBody>
          <a:bodyPr wrap="square" rtlCol="0">
            <a:spAutoFit/>
          </a:bodyPr>
          <a:lstStyle/>
          <a:p>
            <a:r>
              <a:rPr lang="en-US" sz="1400" b="1" smtClean="0">
                <a:latin typeface="Arial" pitchFamily="34" charset="0"/>
                <a:cs typeface="Arial" pitchFamily="34" charset="0"/>
              </a:rPr>
              <a:t>10. Điều khiển trung tâm: </a:t>
            </a:r>
            <a:r>
              <a:rPr lang="en-US" sz="1400" smtClean="0">
                <a:latin typeface="Arial" pitchFamily="34" charset="0"/>
                <a:cs typeface="Arial" pitchFamily="34" charset="0"/>
              </a:rPr>
              <a:t>hiển thị khi máy đang dưới sự kiểm soát của bộ điều khiển trung tâm và đồng thời remote bị khóa.</a:t>
            </a:r>
            <a:endParaRPr lang="en-US" sz="1400">
              <a:latin typeface="Arial" pitchFamily="34" charset="0"/>
              <a:cs typeface="Arial" pitchFamily="34" charset="0"/>
            </a:endParaRPr>
          </a:p>
        </p:txBody>
      </p:sp>
      <p:sp>
        <p:nvSpPr>
          <p:cNvPr id="21" name="TextBox 20"/>
          <p:cNvSpPr txBox="1"/>
          <p:nvPr/>
        </p:nvSpPr>
        <p:spPr>
          <a:xfrm>
            <a:off x="3810000" y="1524000"/>
            <a:ext cx="5181600" cy="523220"/>
          </a:xfrm>
          <a:prstGeom prst="rect">
            <a:avLst/>
          </a:prstGeom>
          <a:noFill/>
        </p:spPr>
        <p:txBody>
          <a:bodyPr wrap="square" rtlCol="0">
            <a:spAutoFit/>
          </a:bodyPr>
          <a:lstStyle/>
          <a:p>
            <a:r>
              <a:rPr lang="en-US" sz="1400" b="1" smtClean="0">
                <a:latin typeface="Arial" pitchFamily="34" charset="0"/>
                <a:cs typeface="Arial" pitchFamily="34" charset="0"/>
              </a:rPr>
              <a:t>11. Chuyển giao quyền điều khiển (chỉ VRV): </a:t>
            </a:r>
            <a:r>
              <a:rPr lang="en-US" sz="1400" smtClean="0">
                <a:latin typeface="Arial" pitchFamily="34" charset="0"/>
                <a:cs typeface="Arial" pitchFamily="34" charset="0"/>
              </a:rPr>
              <a:t>hiển thị khi remote không có quyền chọn lựa nóng/lạnh.</a:t>
            </a:r>
            <a:endParaRPr lang="en-US" sz="140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2884" y="2743200"/>
            <a:ext cx="2756516" cy="1752600"/>
          </a:xfrm>
          <a:prstGeom prst="rect">
            <a:avLst/>
          </a:prstGeom>
          <a:noFill/>
          <a:ln w="9525">
            <a:noFill/>
            <a:miter lim="800000"/>
            <a:headEnd/>
            <a:tailEnd/>
          </a:ln>
        </p:spPr>
      </p:pic>
      <p:sp>
        <p:nvSpPr>
          <p:cNvPr id="29" name="TextBox 28"/>
          <p:cNvSpPr txBox="1"/>
          <p:nvPr/>
        </p:nvSpPr>
        <p:spPr>
          <a:xfrm>
            <a:off x="2819400" y="2743200"/>
            <a:ext cx="533400" cy="369332"/>
          </a:xfrm>
          <a:prstGeom prst="rect">
            <a:avLst/>
          </a:prstGeom>
          <a:noFill/>
        </p:spPr>
        <p:txBody>
          <a:bodyPr wrap="square" rtlCol="0">
            <a:spAutoFit/>
          </a:bodyPr>
          <a:lstStyle/>
          <a:p>
            <a:r>
              <a:rPr lang="en-US" smtClean="0"/>
              <a:t>13.</a:t>
            </a:r>
            <a:endParaRPr lang="en-US"/>
          </a:p>
        </p:txBody>
      </p:sp>
      <p:sp>
        <p:nvSpPr>
          <p:cNvPr id="30" name="TextBox 29"/>
          <p:cNvSpPr txBox="1"/>
          <p:nvPr/>
        </p:nvSpPr>
        <p:spPr>
          <a:xfrm>
            <a:off x="2819400" y="3352800"/>
            <a:ext cx="457200" cy="369332"/>
          </a:xfrm>
          <a:prstGeom prst="rect">
            <a:avLst/>
          </a:prstGeom>
          <a:noFill/>
        </p:spPr>
        <p:txBody>
          <a:bodyPr wrap="square" rtlCol="0">
            <a:spAutoFit/>
          </a:bodyPr>
          <a:lstStyle/>
          <a:p>
            <a:r>
              <a:rPr lang="en-US" smtClean="0"/>
              <a:t>4.</a:t>
            </a:r>
            <a:endParaRPr lang="en-US"/>
          </a:p>
        </p:txBody>
      </p:sp>
      <p:sp>
        <p:nvSpPr>
          <p:cNvPr id="31" name="TextBox 30"/>
          <p:cNvSpPr txBox="1"/>
          <p:nvPr/>
        </p:nvSpPr>
        <p:spPr>
          <a:xfrm>
            <a:off x="2743200" y="3962400"/>
            <a:ext cx="533400" cy="369332"/>
          </a:xfrm>
          <a:prstGeom prst="rect">
            <a:avLst/>
          </a:prstGeom>
          <a:noFill/>
        </p:spPr>
        <p:txBody>
          <a:bodyPr wrap="square" rtlCol="0">
            <a:spAutoFit/>
          </a:bodyPr>
          <a:lstStyle/>
          <a:p>
            <a:r>
              <a:rPr lang="en-US" smtClean="0"/>
              <a:t>14.</a:t>
            </a:r>
            <a:endParaRPr lang="en-US"/>
          </a:p>
        </p:txBody>
      </p:sp>
      <p:sp>
        <p:nvSpPr>
          <p:cNvPr id="32" name="TextBox 31"/>
          <p:cNvSpPr txBox="1"/>
          <p:nvPr/>
        </p:nvSpPr>
        <p:spPr>
          <a:xfrm>
            <a:off x="152400" y="4477435"/>
            <a:ext cx="2971800" cy="323165"/>
          </a:xfrm>
          <a:prstGeom prst="rect">
            <a:avLst/>
          </a:prstGeom>
          <a:noFill/>
        </p:spPr>
        <p:txBody>
          <a:bodyPr wrap="square" rtlCol="0">
            <a:spAutoFit/>
          </a:bodyPr>
          <a:lstStyle/>
          <a:p>
            <a:r>
              <a:rPr lang="en-US" sz="1500" smtClean="0">
                <a:latin typeface="Arial" pitchFamily="34" charset="0"/>
                <a:cs typeface="Arial" pitchFamily="34" charset="0"/>
              </a:rPr>
              <a:t>Mẫu màn hình chi tiết 1 </a:t>
            </a:r>
            <a:endParaRPr lang="en-US" sz="1500">
              <a:latin typeface="Arial" pitchFamily="34" charset="0"/>
              <a:cs typeface="Arial" pitchFamily="34" charset="0"/>
            </a:endParaRPr>
          </a:p>
        </p:txBody>
      </p:sp>
      <p:sp>
        <p:nvSpPr>
          <p:cNvPr id="33" name="TextBox 32"/>
          <p:cNvSpPr txBox="1"/>
          <p:nvPr/>
        </p:nvSpPr>
        <p:spPr>
          <a:xfrm>
            <a:off x="3581400" y="2057400"/>
            <a:ext cx="5181600" cy="307777"/>
          </a:xfrm>
          <a:prstGeom prst="rect">
            <a:avLst/>
          </a:prstGeom>
          <a:noFill/>
        </p:spPr>
        <p:txBody>
          <a:bodyPr wrap="square" rtlCol="0">
            <a:spAutoFit/>
          </a:bodyPr>
          <a:lstStyle/>
          <a:p>
            <a:r>
              <a:rPr lang="en-US" sz="1400" b="1" dirty="0" smtClean="0">
                <a:latin typeface="Arial" pitchFamily="34" charset="0"/>
                <a:cs typeface="Arial" pitchFamily="34" charset="0"/>
              </a:rPr>
              <a:t>12. Setback: </a:t>
            </a:r>
            <a:r>
              <a:rPr lang="en-US" sz="1400" dirty="0" err="1" smtClean="0">
                <a:latin typeface="Arial" pitchFamily="34" charset="0"/>
                <a:cs typeface="Arial" pitchFamily="34" charset="0"/>
              </a:rPr>
              <a:t>hiển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thị</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dưới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chế</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cài</a:t>
            </a:r>
            <a:r>
              <a:rPr lang="en-US" sz="1400" dirty="0" smtClean="0">
                <a:latin typeface="Arial" pitchFamily="34" charset="0"/>
                <a:cs typeface="Arial" pitchFamily="34" charset="0"/>
              </a:rPr>
              <a:t> setback.</a:t>
            </a:r>
            <a:endParaRPr lang="en-US" sz="1400" dirty="0">
              <a:latin typeface="Arial" pitchFamily="34" charset="0"/>
              <a:cs typeface="Arial" pitchFamily="34" charset="0"/>
            </a:endParaRPr>
          </a:p>
        </p:txBody>
      </p:sp>
      <p:sp>
        <p:nvSpPr>
          <p:cNvPr id="34" name="TextBox 33"/>
          <p:cNvSpPr txBox="1"/>
          <p:nvPr/>
        </p:nvSpPr>
        <p:spPr>
          <a:xfrm>
            <a:off x="3276600" y="2438400"/>
            <a:ext cx="5638800" cy="523220"/>
          </a:xfrm>
          <a:prstGeom prst="rect">
            <a:avLst/>
          </a:prstGeom>
          <a:noFill/>
        </p:spPr>
        <p:txBody>
          <a:bodyPr wrap="square" rtlCol="0">
            <a:spAutoFit/>
          </a:bodyPr>
          <a:lstStyle/>
          <a:p>
            <a:r>
              <a:rPr lang="en-US" sz="1400" b="1" dirty="0" smtClean="0">
                <a:latin typeface="Arial" pitchFamily="34" charset="0"/>
                <a:cs typeface="Arial" pitchFamily="34" charset="0"/>
              </a:rPr>
              <a:t>13. </a:t>
            </a:r>
            <a:r>
              <a:rPr lang="en-US" sz="1400" b="1" dirty="0" err="1" smtClean="0">
                <a:latin typeface="Arial" pitchFamily="34" charset="0"/>
                <a:cs typeface="Arial" pitchFamily="34" charset="0"/>
              </a:rPr>
              <a:t>Đồng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hồ</a:t>
            </a:r>
            <a:r>
              <a:rPr lang="en-US" sz="1400" b="1" dirty="0" smtClean="0">
                <a:latin typeface="Arial" pitchFamily="34" charset="0"/>
                <a:cs typeface="Arial" pitchFamily="34" charset="0"/>
              </a:rPr>
              <a:t>: </a:t>
            </a:r>
            <a:r>
              <a:rPr lang="en-US" sz="1400" dirty="0" err="1" smtClean="0">
                <a:latin typeface="Arial" pitchFamily="34" charset="0"/>
                <a:cs typeface="Arial" pitchFamily="34" charset="0"/>
              </a:rPr>
              <a:t>thời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gian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trong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ngày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Nếu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không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cài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đồng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hồ</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thì</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sẽ</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hiện</a:t>
            </a:r>
            <a:r>
              <a:rPr lang="en-US" sz="1400" dirty="0" smtClean="0">
                <a:latin typeface="Arial" pitchFamily="34" charset="0"/>
                <a:cs typeface="Arial" pitchFamily="34" charset="0"/>
              </a:rPr>
              <a:t> -- :--</a:t>
            </a:r>
            <a:endParaRPr lang="en-US" sz="1400" dirty="0">
              <a:latin typeface="Arial" pitchFamily="34" charset="0"/>
              <a:cs typeface="Arial" pitchFamily="34" charset="0"/>
            </a:endParaRPr>
          </a:p>
        </p:txBody>
      </p:sp>
      <p:sp>
        <p:nvSpPr>
          <p:cNvPr id="35" name="TextBox 34"/>
          <p:cNvSpPr txBox="1"/>
          <p:nvPr/>
        </p:nvSpPr>
        <p:spPr>
          <a:xfrm>
            <a:off x="3276600" y="2971800"/>
            <a:ext cx="5638800" cy="738664"/>
          </a:xfrm>
          <a:prstGeom prst="rect">
            <a:avLst/>
          </a:prstGeom>
          <a:noFill/>
        </p:spPr>
        <p:txBody>
          <a:bodyPr wrap="square" rtlCol="0">
            <a:spAutoFit/>
          </a:bodyPr>
          <a:lstStyle/>
          <a:p>
            <a:r>
              <a:rPr lang="en-US" sz="1400" b="1" smtClean="0">
                <a:latin typeface="Arial" pitchFamily="34" charset="0"/>
                <a:cs typeface="Arial" pitchFamily="34" charset="0"/>
              </a:rPr>
              <a:t>14. Thông tin chi tiết: </a:t>
            </a:r>
            <a:r>
              <a:rPr lang="en-US" sz="1400" smtClean="0">
                <a:latin typeface="Arial" pitchFamily="34" charset="0"/>
                <a:cs typeface="Arial" pitchFamily="34" charset="0"/>
              </a:rPr>
              <a:t>hiện thông tin chi tiết của mục được chọn.</a:t>
            </a:r>
          </a:p>
          <a:p>
            <a:r>
              <a:rPr lang="en-US" sz="1400" smtClean="0">
                <a:latin typeface="Arial" pitchFamily="34" charset="0"/>
                <a:cs typeface="Arial" pitchFamily="34" charset="0"/>
              </a:rPr>
              <a:t>VD hiện 20</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khi chọn thông tin nhiệt độ phòng (room temprature)</a:t>
            </a:r>
          </a:p>
          <a:p>
            <a:r>
              <a:rPr lang="en-US" sz="1400" smtClean="0">
                <a:latin typeface="Arial" pitchFamily="34" charset="0"/>
                <a:cs typeface="Arial" pitchFamily="34" charset="0"/>
              </a:rPr>
              <a:t>Mặc định remote sẽ không chọn một lựa chọn nào.</a:t>
            </a:r>
            <a:endParaRPr lang="en-US" sz="1400">
              <a:latin typeface="Arial" pitchFamily="34" charset="0"/>
              <a:cs typeface="Arial" pitchFamily="34" charset="0"/>
            </a:endParaRPr>
          </a:p>
        </p:txBody>
      </p:sp>
      <p:sp>
        <p:nvSpPr>
          <p:cNvPr id="36" name="TextBox 35"/>
          <p:cNvSpPr txBox="1"/>
          <p:nvPr/>
        </p:nvSpPr>
        <p:spPr>
          <a:xfrm>
            <a:off x="3276600" y="3820180"/>
            <a:ext cx="5638800" cy="523220"/>
          </a:xfrm>
          <a:prstGeom prst="rect">
            <a:avLst/>
          </a:prstGeom>
          <a:noFill/>
        </p:spPr>
        <p:txBody>
          <a:bodyPr wrap="square" rtlCol="0">
            <a:spAutoFit/>
          </a:bodyPr>
          <a:lstStyle/>
          <a:p>
            <a:r>
              <a:rPr lang="en-US" sz="1400" b="1" smtClean="0">
                <a:latin typeface="Arial" pitchFamily="34" charset="0"/>
                <a:cs typeface="Arial" pitchFamily="34" charset="0"/>
              </a:rPr>
              <a:t>14. Thông tin chi tiết: </a:t>
            </a:r>
            <a:r>
              <a:rPr lang="en-US" sz="1400" smtClean="0">
                <a:latin typeface="Arial" pitchFamily="34" charset="0"/>
                <a:cs typeface="Arial" pitchFamily="34" charset="0"/>
              </a:rPr>
              <a:t>hiện thông tin chi tiết của mục được chọn.</a:t>
            </a:r>
          </a:p>
          <a:p>
            <a:r>
              <a:rPr lang="en-US" sz="1400" smtClean="0">
                <a:latin typeface="Arial" pitchFamily="34" charset="0"/>
                <a:cs typeface="Arial" pitchFamily="34" charset="0"/>
              </a:rPr>
              <a:t>VD hiện 20</a:t>
            </a:r>
            <a:r>
              <a:rPr lang="en-US" sz="1400" baseline="30000" smtClean="0">
                <a:latin typeface="Arial" pitchFamily="34" charset="0"/>
                <a:cs typeface="Arial" pitchFamily="34" charset="0"/>
              </a:rPr>
              <a:t>o</a:t>
            </a:r>
            <a:r>
              <a:rPr lang="en-US" sz="1400" smtClean="0">
                <a:latin typeface="Arial" pitchFamily="34" charset="0"/>
                <a:cs typeface="Arial" pitchFamily="34" charset="0"/>
              </a:rPr>
              <a:t>C khi chọn thông tin nhiệt độ phòng (room temprature)</a:t>
            </a:r>
            <a:endParaRPr lang="en-US" sz="140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Cấu hình (configurate)</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318736"/>
            <a:ext cx="3200400" cy="954107"/>
          </a:xfrm>
          <a:prstGeom prst="rect">
            <a:avLst/>
          </a:prstGeom>
          <a:noFill/>
        </p:spPr>
        <p:txBody>
          <a:bodyPr wrap="square" rtlCol="0">
            <a:spAutoFit/>
          </a:bodyPr>
          <a:lstStyle/>
          <a:p>
            <a:r>
              <a:rPr lang="en-US" sz="1400" smtClean="0">
                <a:latin typeface="Arial" pitchFamily="34" charset="0"/>
                <a:cs typeface="Arial" pitchFamily="34" charset="0"/>
              </a:rPr>
              <a:t>Độ sáng màn hình remote</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Configuration vào Contrast Adjustment.</a:t>
            </a:r>
          </a:p>
        </p:txBody>
      </p:sp>
      <p:sp>
        <p:nvSpPr>
          <p:cNvPr id="11" name="TextBox 10"/>
          <p:cNvSpPr txBox="1"/>
          <p:nvPr/>
        </p:nvSpPr>
        <p:spPr>
          <a:xfrm>
            <a:off x="2895600" y="3173849"/>
            <a:ext cx="5867400" cy="1169551"/>
          </a:xfrm>
          <a:prstGeom prst="rect">
            <a:avLst/>
          </a:prstGeom>
          <a:noFill/>
        </p:spPr>
        <p:txBody>
          <a:bodyPr wrap="square" rtlCol="0">
            <a:spAutoFit/>
          </a:bodyPr>
          <a:lstStyle/>
          <a:p>
            <a:r>
              <a:rPr lang="en-US" sz="1400" smtClean="0">
                <a:latin typeface="Arial" pitchFamily="34" charset="0"/>
                <a:cs typeface="Arial" pitchFamily="34" charset="0"/>
              </a:rPr>
              <a:t>Bấm lên để giảm độ sáng.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xuống để tăng độ sáng.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để xác nhận cài đặt rồi thoát ra màn hình cơ bản.</a:t>
            </a:r>
          </a:p>
        </p:txBody>
      </p:sp>
      <p:pic>
        <p:nvPicPr>
          <p:cNvPr id="3074" name="Picture 2"/>
          <p:cNvPicPr>
            <a:picLocks noChangeAspect="1" noChangeArrowheads="1"/>
          </p:cNvPicPr>
          <p:nvPr/>
        </p:nvPicPr>
        <p:blipFill>
          <a:blip r:embed="rId2" cstate="print"/>
          <a:srcRect/>
          <a:stretch>
            <a:fillRect/>
          </a:stretch>
        </p:blipFill>
        <p:spPr bwMode="auto">
          <a:xfrm>
            <a:off x="152400" y="990600"/>
            <a:ext cx="2724150" cy="18192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52400" y="2895600"/>
            <a:ext cx="2733675" cy="17811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Cài đặt hiện tại (current settings)</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318736"/>
            <a:ext cx="3200400" cy="1169551"/>
          </a:xfrm>
          <a:prstGeom prst="rect">
            <a:avLst/>
          </a:prstGeom>
          <a:noFill/>
        </p:spPr>
        <p:txBody>
          <a:bodyPr wrap="square" rtlCol="0">
            <a:spAutoFit/>
          </a:bodyPr>
          <a:lstStyle/>
          <a:p>
            <a:r>
              <a:rPr lang="en-US" sz="1400" smtClean="0">
                <a:latin typeface="Arial" pitchFamily="34" charset="0"/>
                <a:cs typeface="Arial" pitchFamily="34" charset="0"/>
              </a:rPr>
              <a:t>Để xem thông tin cài đặt hiện tại trên remote.</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vào trang 2, vào Current Settings.</a:t>
            </a:r>
          </a:p>
        </p:txBody>
      </p:sp>
      <p:sp>
        <p:nvSpPr>
          <p:cNvPr id="11" name="TextBox 10"/>
          <p:cNvSpPr txBox="1"/>
          <p:nvPr/>
        </p:nvSpPr>
        <p:spPr>
          <a:xfrm>
            <a:off x="2895600" y="3173849"/>
            <a:ext cx="5867400" cy="738664"/>
          </a:xfrm>
          <a:prstGeom prst="rect">
            <a:avLst/>
          </a:prstGeom>
          <a:noFill/>
        </p:spPr>
        <p:txBody>
          <a:bodyPr wrap="square" rtlCol="0">
            <a:spAutoFit/>
          </a:bodyPr>
          <a:lstStyle/>
          <a:p>
            <a:r>
              <a:rPr lang="en-US" sz="1400" smtClean="0">
                <a:latin typeface="Arial" pitchFamily="34" charset="0"/>
                <a:cs typeface="Arial" pitchFamily="34" charset="0"/>
              </a:rPr>
              <a:t>Một danh sách các thông tin cài đặt (tùy thuộc model) đang dùng sẽ hiện ra.</a:t>
            </a:r>
          </a:p>
          <a:p>
            <a:r>
              <a:rPr lang="en-US" sz="1400" smtClean="0">
                <a:latin typeface="Arial" pitchFamily="34" charset="0"/>
                <a:cs typeface="Arial" pitchFamily="34" charset="0"/>
              </a:rPr>
              <a:t>Bấm trái phải để qua các trang khác.</a:t>
            </a:r>
          </a:p>
        </p:txBody>
      </p:sp>
      <p:pic>
        <p:nvPicPr>
          <p:cNvPr id="4098" name="Picture 2"/>
          <p:cNvPicPr>
            <a:picLocks noChangeAspect="1" noChangeArrowheads="1"/>
          </p:cNvPicPr>
          <p:nvPr/>
        </p:nvPicPr>
        <p:blipFill>
          <a:blip r:embed="rId2" cstate="print"/>
          <a:srcRect/>
          <a:stretch>
            <a:fillRect/>
          </a:stretch>
        </p:blipFill>
        <p:spPr bwMode="auto">
          <a:xfrm>
            <a:off x="152400" y="914400"/>
            <a:ext cx="2743200" cy="18097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52400" y="2819400"/>
            <a:ext cx="2714625" cy="1800225"/>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6248400" y="990600"/>
            <a:ext cx="1847850" cy="20193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Giờ và lịch</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219200"/>
            <a:ext cx="3200400" cy="1384995"/>
          </a:xfrm>
          <a:prstGeom prst="rect">
            <a:avLst/>
          </a:prstGeom>
          <a:noFill/>
        </p:spPr>
        <p:txBody>
          <a:bodyPr wrap="square" rtlCol="0">
            <a:spAutoFit/>
          </a:bodyPr>
          <a:lstStyle/>
          <a:p>
            <a:r>
              <a:rPr lang="en-US" sz="1400" smtClean="0">
                <a:latin typeface="Arial" pitchFamily="34" charset="0"/>
                <a:cs typeface="Arial" pitchFamily="34" charset="0"/>
              </a:rPr>
              <a:t>Để cài đặt thông tin ngày giờ</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vào trang 2, vào Clock &amp; Calendar.</a:t>
            </a:r>
          </a:p>
          <a:p>
            <a:r>
              <a:rPr lang="en-US" sz="1400" smtClean="0">
                <a:latin typeface="Arial" pitchFamily="34" charset="0"/>
                <a:cs typeface="Arial" pitchFamily="34" charset="0"/>
              </a:rPr>
              <a:t>Để cài ngày giờ vào Date &amp;Time.</a:t>
            </a:r>
          </a:p>
          <a:p>
            <a:endParaRPr lang="en-US" sz="1400" smtClean="0">
              <a:latin typeface="Arial" pitchFamily="34" charset="0"/>
              <a:cs typeface="Arial" pitchFamily="34" charset="0"/>
            </a:endParaRPr>
          </a:p>
        </p:txBody>
      </p:sp>
      <p:sp>
        <p:nvSpPr>
          <p:cNvPr id="11" name="TextBox 10"/>
          <p:cNvSpPr txBox="1"/>
          <p:nvPr/>
        </p:nvSpPr>
        <p:spPr>
          <a:xfrm>
            <a:off x="2895600" y="3173849"/>
            <a:ext cx="3200400" cy="3108543"/>
          </a:xfrm>
          <a:prstGeom prst="rect">
            <a:avLst/>
          </a:prstGeom>
          <a:noFill/>
        </p:spPr>
        <p:txBody>
          <a:bodyPr wrap="square" rtlCol="0">
            <a:spAutoFit/>
          </a:bodyPr>
          <a:lstStyle/>
          <a:p>
            <a:r>
              <a:rPr lang="en-US" sz="1400" smtClean="0">
                <a:latin typeface="Arial" pitchFamily="34" charset="0"/>
                <a:cs typeface="Arial" pitchFamily="34" charset="0"/>
              </a:rPr>
              <a:t>Trong Date &amp; Time, bấm mũi tên lên xuống để thay đổi con số, bấm trái phải đi di chuyển sang đối tượng khác, bấm giữ nút để con số chạy nhanh.</a:t>
            </a:r>
          </a:p>
          <a:p>
            <a:r>
              <a:rPr lang="en-US" sz="1400" smtClean="0">
                <a:latin typeface="Arial" pitchFamily="34" charset="0"/>
                <a:cs typeface="Arial" pitchFamily="34" charset="0"/>
              </a:rPr>
              <a:t>Bấm Enter để xác nhận cài đặt.</a:t>
            </a: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endParaRPr lang="en-US" sz="1400" smtClean="0">
              <a:latin typeface="Arial" pitchFamily="34" charset="0"/>
              <a:cs typeface="Arial" pitchFamily="34" charset="0"/>
            </a:endParaRPr>
          </a:p>
          <a:p>
            <a:r>
              <a:rPr lang="en-US" sz="1400" smtClean="0">
                <a:latin typeface="Arial" pitchFamily="34" charset="0"/>
                <a:cs typeface="Arial" pitchFamily="34" charset="0"/>
              </a:rPr>
              <a:t>Vào 12H/24H Clock để lựa chọn hiển thị ngày 12 tiếng hoặc ngày 24 tiếng.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mũi tên lên xuống để chuyển 12-24. Bấm enter để xác nhận cài đặt.</a:t>
            </a:r>
          </a:p>
        </p:txBody>
      </p:sp>
      <p:pic>
        <p:nvPicPr>
          <p:cNvPr id="5122" name="Picture 2"/>
          <p:cNvPicPr>
            <a:picLocks noChangeAspect="1" noChangeArrowheads="1"/>
          </p:cNvPicPr>
          <p:nvPr/>
        </p:nvPicPr>
        <p:blipFill>
          <a:blip r:embed="rId2" cstate="print"/>
          <a:srcRect/>
          <a:stretch>
            <a:fillRect/>
          </a:stretch>
        </p:blipFill>
        <p:spPr bwMode="auto">
          <a:xfrm>
            <a:off x="152400" y="914400"/>
            <a:ext cx="2714625" cy="17621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063673" y="877455"/>
            <a:ext cx="2724150" cy="18192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52400" y="2819400"/>
            <a:ext cx="2714625" cy="17907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152400" y="4724400"/>
            <a:ext cx="2762250" cy="1819275"/>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6019800" y="4743450"/>
            <a:ext cx="2781300" cy="1809750"/>
          </a:xfrm>
          <a:prstGeom prst="rect">
            <a:avLst/>
          </a:prstGeom>
          <a:noFill/>
          <a:ln w="9525">
            <a:noFill/>
            <a:miter lim="800000"/>
            <a:headEnd/>
            <a:tailEnd/>
          </a:ln>
        </p:spPr>
      </p:pic>
      <p:cxnSp>
        <p:nvCxnSpPr>
          <p:cNvPr id="12" name="Straight Arrow Connector 11"/>
          <p:cNvCxnSpPr/>
          <p:nvPr/>
        </p:nvCxnSpPr>
        <p:spPr>
          <a:xfrm flipH="1">
            <a:off x="2971800" y="2667000"/>
            <a:ext cx="29718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971800" y="6324600"/>
            <a:ext cx="2743200" cy="29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Ngôn ngữ</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219200"/>
            <a:ext cx="3200400" cy="954107"/>
          </a:xfrm>
          <a:prstGeom prst="rect">
            <a:avLst/>
          </a:prstGeom>
          <a:noFill/>
        </p:spPr>
        <p:txBody>
          <a:bodyPr wrap="square" rtlCol="0">
            <a:spAutoFit/>
          </a:bodyPr>
          <a:lstStyle/>
          <a:p>
            <a:r>
              <a:rPr lang="en-US" sz="1400" smtClean="0">
                <a:latin typeface="Arial" pitchFamily="34" charset="0"/>
                <a:cs typeface="Arial" pitchFamily="34" charset="0"/>
              </a:rPr>
              <a:t>Để cài ngôn ngữ.</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Từ Main menu vào trang 2, vào Language.</a:t>
            </a:r>
          </a:p>
        </p:txBody>
      </p:sp>
      <p:sp>
        <p:nvSpPr>
          <p:cNvPr id="11" name="TextBox 10"/>
          <p:cNvSpPr txBox="1"/>
          <p:nvPr/>
        </p:nvSpPr>
        <p:spPr>
          <a:xfrm>
            <a:off x="2895600" y="3173849"/>
            <a:ext cx="3200400" cy="1815882"/>
          </a:xfrm>
          <a:prstGeom prst="rect">
            <a:avLst/>
          </a:prstGeom>
          <a:noFill/>
        </p:spPr>
        <p:txBody>
          <a:bodyPr wrap="square" rtlCol="0">
            <a:spAutoFit/>
          </a:bodyPr>
          <a:lstStyle/>
          <a:p>
            <a:r>
              <a:rPr lang="en-US" sz="1400" smtClean="0">
                <a:latin typeface="Arial" pitchFamily="34" charset="0"/>
                <a:cs typeface="Arial" pitchFamily="34" charset="0"/>
              </a:rPr>
              <a:t>Bấm lên xuống để chuyển ngôn ngữ.</a:t>
            </a:r>
          </a:p>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để xác nhận cài đặt.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Các ngôn ngữ hỗ trợ: Anh, Đức, Pháp, Ý, Tây Ban Nha, Bồ Đào Nha, Hà Lan, Thổ Nhĩ Kỳ, Ba Lan, Nga, Hy Lạp.</a:t>
            </a:r>
          </a:p>
        </p:txBody>
      </p:sp>
      <p:pic>
        <p:nvPicPr>
          <p:cNvPr id="6146" name="Picture 2"/>
          <p:cNvPicPr>
            <a:picLocks noChangeAspect="1" noChangeArrowheads="1"/>
          </p:cNvPicPr>
          <p:nvPr/>
        </p:nvPicPr>
        <p:blipFill>
          <a:blip r:embed="rId2" cstate="print"/>
          <a:srcRect/>
          <a:stretch>
            <a:fillRect/>
          </a:stretch>
        </p:blipFill>
        <p:spPr bwMode="auto">
          <a:xfrm>
            <a:off x="152400" y="914400"/>
            <a:ext cx="2771775" cy="18478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52400" y="2819400"/>
            <a:ext cx="2771775" cy="1809750"/>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6096000" y="1676400"/>
            <a:ext cx="1885950" cy="22669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smtClean="0">
                <a:latin typeface="Arial" pitchFamily="34" charset="0"/>
                <a:ea typeface="+mj-ea"/>
                <a:cs typeface="Arial" pitchFamily="34" charset="0"/>
              </a:rPr>
              <a:t>Bảo trì (maintenance)</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219200"/>
            <a:ext cx="3200400" cy="1600438"/>
          </a:xfrm>
          <a:prstGeom prst="rect">
            <a:avLst/>
          </a:prstGeom>
          <a:noFill/>
        </p:spPr>
        <p:txBody>
          <a:bodyPr wrap="square" rtlCol="0">
            <a:spAutoFit/>
          </a:bodyPr>
          <a:lstStyle/>
          <a:p>
            <a:r>
              <a:rPr lang="en-US" sz="1400" smtClean="0">
                <a:latin typeface="Arial" pitchFamily="34" charset="0"/>
                <a:cs typeface="Arial" pitchFamily="34" charset="0"/>
              </a:rPr>
              <a:t>Khi đến thời điểm để bảo trì, vệ sinh, phía dưới remote sẽ hiện dòng chữ “Time to clean …”</a:t>
            </a:r>
          </a:p>
          <a:p>
            <a:endParaRPr lang="en-US" sz="1400" smtClean="0">
              <a:latin typeface="Arial" pitchFamily="34" charset="0"/>
              <a:cs typeface="Arial" pitchFamily="34" charset="0"/>
            </a:endParaRPr>
          </a:p>
          <a:p>
            <a:r>
              <a:rPr lang="en-US" sz="1400" smtClean="0">
                <a:latin typeface="Arial" pitchFamily="34" charset="0"/>
                <a:cs typeface="Arial" pitchFamily="34" charset="0"/>
              </a:rPr>
              <a:t>Sau khi vệ sinh xong, để reset lại đồng hồ bảo trì thì phải vào Main menu, chọn Reset Filter Indicator.</a:t>
            </a:r>
          </a:p>
        </p:txBody>
      </p:sp>
      <p:sp>
        <p:nvSpPr>
          <p:cNvPr id="11" name="TextBox 10"/>
          <p:cNvSpPr txBox="1"/>
          <p:nvPr/>
        </p:nvSpPr>
        <p:spPr>
          <a:xfrm>
            <a:off x="2895600" y="3173849"/>
            <a:ext cx="3200400" cy="1384995"/>
          </a:xfrm>
          <a:prstGeom prst="rect">
            <a:avLst/>
          </a:prstGeom>
          <a:noFill/>
        </p:spPr>
        <p:txBody>
          <a:bodyPr wrap="square" rtlCol="0">
            <a:spAutoFit/>
          </a:bodyPr>
          <a:lstStyle/>
          <a:p>
            <a:endParaRPr lang="en-US" sz="1400" smtClean="0">
              <a:latin typeface="Arial" pitchFamily="34" charset="0"/>
              <a:cs typeface="Arial" pitchFamily="34" charset="0"/>
            </a:endParaRPr>
          </a:p>
          <a:p>
            <a:r>
              <a:rPr lang="en-US" sz="1400" smtClean="0">
                <a:latin typeface="Arial" pitchFamily="34" charset="0"/>
                <a:cs typeface="Arial" pitchFamily="34" charset="0"/>
              </a:rPr>
              <a:t>Bấm Enter để xác nhận cài đặt.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Khi ra ngoài màn hình cơ bản dòng chữ sẽ biến mất. Đồng hồ bảo trì sẽ đếm lại từ đầu.</a:t>
            </a:r>
          </a:p>
        </p:txBody>
      </p:sp>
      <p:pic>
        <p:nvPicPr>
          <p:cNvPr id="7170" name="Picture 2"/>
          <p:cNvPicPr>
            <a:picLocks noChangeAspect="1" noChangeArrowheads="1"/>
          </p:cNvPicPr>
          <p:nvPr/>
        </p:nvPicPr>
        <p:blipFill>
          <a:blip r:embed="rId2" cstate="print"/>
          <a:srcRect/>
          <a:stretch>
            <a:fillRect/>
          </a:stretch>
        </p:blipFill>
        <p:spPr bwMode="auto">
          <a:xfrm>
            <a:off x="152400" y="914400"/>
            <a:ext cx="2724150" cy="1828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52400" y="2819400"/>
            <a:ext cx="2762250" cy="390525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5867400" y="2895600"/>
            <a:ext cx="1819275" cy="8667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noProof="0" smtClean="0">
                <a:latin typeface="Arial" pitchFamily="34" charset="0"/>
                <a:ea typeface="+mj-ea"/>
                <a:cs typeface="Arial" pitchFamily="34" charset="0"/>
              </a:rPr>
              <a:t>Mã lỗi</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2895600" y="1219200"/>
            <a:ext cx="3200400" cy="1384995"/>
          </a:xfrm>
          <a:prstGeom prst="rect">
            <a:avLst/>
          </a:prstGeom>
          <a:noFill/>
        </p:spPr>
        <p:txBody>
          <a:bodyPr wrap="square" rtlCol="0">
            <a:spAutoFit/>
          </a:bodyPr>
          <a:lstStyle/>
          <a:p>
            <a:r>
              <a:rPr lang="en-US" sz="1400" smtClean="0">
                <a:latin typeface="Arial" pitchFamily="34" charset="0"/>
                <a:cs typeface="Arial" pitchFamily="34" charset="0"/>
              </a:rPr>
              <a:t>Khi hệ thống bị lỗi, dưới màn hình cơ bản remote sẽ hiện dòng chữ Error: Push Menu button hoặc Warning: Push Menu button.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Đồng thời đèn nút ON/OFF sẽ nháy.</a:t>
            </a:r>
          </a:p>
        </p:txBody>
      </p:sp>
      <p:sp>
        <p:nvSpPr>
          <p:cNvPr id="11" name="TextBox 10"/>
          <p:cNvSpPr txBox="1"/>
          <p:nvPr/>
        </p:nvSpPr>
        <p:spPr>
          <a:xfrm>
            <a:off x="3200400" y="3173849"/>
            <a:ext cx="3200400" cy="1169551"/>
          </a:xfrm>
          <a:prstGeom prst="rect">
            <a:avLst/>
          </a:prstGeom>
          <a:noFill/>
        </p:spPr>
        <p:txBody>
          <a:bodyPr wrap="square" rtlCol="0">
            <a:spAutoFit/>
          </a:bodyPr>
          <a:lstStyle/>
          <a:p>
            <a:r>
              <a:rPr lang="en-US" sz="1400" smtClean="0">
                <a:latin typeface="Arial" pitchFamily="34" charset="0"/>
                <a:cs typeface="Arial" pitchFamily="34" charset="0"/>
              </a:rPr>
              <a:t>Bấm nút Menu.</a:t>
            </a:r>
          </a:p>
          <a:p>
            <a:endParaRPr lang="en-US" sz="1400" smtClean="0">
              <a:latin typeface="Arial" pitchFamily="34" charset="0"/>
              <a:cs typeface="Arial" pitchFamily="34" charset="0"/>
            </a:endParaRPr>
          </a:p>
          <a:p>
            <a:r>
              <a:rPr lang="en-US" sz="1400" smtClean="0">
                <a:latin typeface="Arial" pitchFamily="34" charset="0"/>
                <a:cs typeface="Arial" pitchFamily="34" charset="0"/>
              </a:rPr>
              <a:t>Màn hình mã lỗi sẽ hiện ra, đồng thời số liên lạc của kĩ thuật, tên model máy.</a:t>
            </a:r>
          </a:p>
        </p:txBody>
      </p:sp>
      <p:pic>
        <p:nvPicPr>
          <p:cNvPr id="8194" name="Picture 2"/>
          <p:cNvPicPr>
            <a:picLocks noChangeAspect="1" noChangeArrowheads="1"/>
          </p:cNvPicPr>
          <p:nvPr/>
        </p:nvPicPr>
        <p:blipFill>
          <a:blip r:embed="rId2" cstate="print"/>
          <a:srcRect/>
          <a:stretch>
            <a:fillRect/>
          </a:stretch>
        </p:blipFill>
        <p:spPr bwMode="auto">
          <a:xfrm>
            <a:off x="228600" y="914400"/>
            <a:ext cx="2733675" cy="18192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28600" y="2819400"/>
            <a:ext cx="2733675" cy="185737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762000" y="5029200"/>
            <a:ext cx="7305675" cy="942975"/>
          </a:xfrm>
          <a:prstGeom prst="rect">
            <a:avLst/>
          </a:prstGeom>
          <a:noFill/>
          <a:ln w="9525">
            <a:noFill/>
            <a:miter lim="800000"/>
            <a:headEnd/>
            <a:tailEnd/>
          </a:ln>
        </p:spPr>
      </p:pic>
      <p:cxnSp>
        <p:nvCxnSpPr>
          <p:cNvPr id="12" name="Straight Arrow Connector 11"/>
          <p:cNvCxnSpPr/>
          <p:nvPr/>
        </p:nvCxnSpPr>
        <p:spPr>
          <a:xfrm>
            <a:off x="1447800" y="3048000"/>
            <a:ext cx="175260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3" name="Picture 4"/>
          <p:cNvPicPr>
            <a:picLocks noChangeAspect="1" noChangeArrowheads="1"/>
          </p:cNvPicPr>
          <p:nvPr/>
        </p:nvPicPr>
        <p:blipFill>
          <a:blip r:embed="rId5" cstate="print"/>
          <a:srcRect/>
          <a:stretch>
            <a:fillRect/>
          </a:stretch>
        </p:blipFill>
        <p:spPr bwMode="auto">
          <a:xfrm>
            <a:off x="6096000" y="2590800"/>
            <a:ext cx="1819275" cy="866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3000" dirty="0" smtClean="0"/>
              <a:t>Cool, Heat, Auto, Fan</a:t>
            </a:r>
            <a:endParaRPr lang="en-US" sz="3000" dirty="0"/>
          </a:p>
        </p:txBody>
      </p:sp>
      <p:pic>
        <p:nvPicPr>
          <p:cNvPr id="3074" name="Picture 2"/>
          <p:cNvPicPr>
            <a:picLocks noChangeAspect="1" noChangeArrowheads="1"/>
          </p:cNvPicPr>
          <p:nvPr/>
        </p:nvPicPr>
        <p:blipFill>
          <a:blip r:embed="rId2" cstate="print"/>
          <a:srcRect/>
          <a:stretch>
            <a:fillRect/>
          </a:stretch>
        </p:blipFill>
        <p:spPr bwMode="auto">
          <a:xfrm>
            <a:off x="76200" y="1140023"/>
            <a:ext cx="2800350" cy="1866900"/>
          </a:xfrm>
          <a:prstGeom prst="rect">
            <a:avLst/>
          </a:prstGeom>
          <a:noFill/>
          <a:ln w="9525">
            <a:noFill/>
            <a:miter lim="800000"/>
            <a:headEnd/>
            <a:tailEnd/>
          </a:ln>
        </p:spPr>
      </p:pic>
      <p:sp>
        <p:nvSpPr>
          <p:cNvPr id="5" name="TextBox 4"/>
          <p:cNvSpPr txBox="1"/>
          <p:nvPr/>
        </p:nvSpPr>
        <p:spPr>
          <a:xfrm>
            <a:off x="609600" y="2968823"/>
            <a:ext cx="1524000" cy="307777"/>
          </a:xfrm>
          <a:prstGeom prst="rect">
            <a:avLst/>
          </a:prstGeom>
          <a:noFill/>
        </p:spPr>
        <p:txBody>
          <a:bodyPr wrap="square" rtlCol="0">
            <a:spAutoFit/>
          </a:bodyPr>
          <a:lstStyle/>
          <a:p>
            <a:r>
              <a:rPr lang="en-US" sz="1400" smtClean="0">
                <a:latin typeface="Arial" pitchFamily="34" charset="0"/>
                <a:cs typeface="Arial" pitchFamily="34" charset="0"/>
              </a:rPr>
              <a:t>Màn hình cơ bản</a:t>
            </a:r>
            <a:endParaRPr lang="en-US" sz="1400">
              <a:latin typeface="Arial" pitchFamily="34" charset="0"/>
              <a:cs typeface="Arial" pitchFamily="34" charset="0"/>
            </a:endParaRPr>
          </a:p>
        </p:txBody>
      </p:sp>
      <p:sp>
        <p:nvSpPr>
          <p:cNvPr id="6" name="TextBox 5"/>
          <p:cNvSpPr txBox="1"/>
          <p:nvPr/>
        </p:nvSpPr>
        <p:spPr>
          <a:xfrm>
            <a:off x="2971800" y="1216223"/>
            <a:ext cx="5943600" cy="954107"/>
          </a:xfrm>
          <a:prstGeom prst="rect">
            <a:avLst/>
          </a:prstGeom>
          <a:noFill/>
        </p:spPr>
        <p:txBody>
          <a:bodyPr wrap="square" rtlCol="0">
            <a:spAutoFit/>
          </a:bodyPr>
          <a:lstStyle/>
          <a:p>
            <a:r>
              <a:rPr lang="en-US" sz="1400" smtClean="0">
                <a:latin typeface="Arial" pitchFamily="34" charset="0"/>
                <a:cs typeface="Arial" pitchFamily="34" charset="0"/>
              </a:rPr>
              <a:t>Nhấn nút mode vài lần để chuyển đổi giữa các chế độ.</a:t>
            </a:r>
          </a:p>
          <a:p>
            <a:r>
              <a:rPr lang="en-US" sz="1400" smtClean="0">
                <a:latin typeface="Arial" pitchFamily="34" charset="0"/>
                <a:cs typeface="Arial" pitchFamily="34" charset="0"/>
              </a:rPr>
              <a:t>Tùy model FCU mà có các mode khác nhau.</a:t>
            </a:r>
          </a:p>
          <a:p>
            <a:r>
              <a:rPr lang="en-US" sz="1400" smtClean="0">
                <a:latin typeface="Arial" pitchFamily="34" charset="0"/>
                <a:cs typeface="Arial" pitchFamily="34" charset="0"/>
              </a:rPr>
              <a:t>Khi máy đang dưới điều khiển trung tâm (xem 10 và 11) thì không chọn mode được.</a:t>
            </a:r>
            <a:endParaRPr lang="en-US" sz="1400">
              <a:latin typeface="Arial" pitchFamily="34" charset="0"/>
              <a:cs typeface="Arial" pitchFamily="34" charset="0"/>
            </a:endParaRPr>
          </a:p>
        </p:txBody>
      </p:sp>
      <p:sp>
        <p:nvSpPr>
          <p:cNvPr id="7" name="TextBox 6"/>
          <p:cNvSpPr txBox="1"/>
          <p:nvPr/>
        </p:nvSpPr>
        <p:spPr>
          <a:xfrm>
            <a:off x="152400" y="533400"/>
            <a:ext cx="8839200" cy="338554"/>
          </a:xfrm>
          <a:prstGeom prst="rect">
            <a:avLst/>
          </a:prstGeom>
          <a:noFill/>
        </p:spPr>
        <p:txBody>
          <a:bodyPr wrap="square" rtlCol="0">
            <a:spAutoFit/>
          </a:bodyPr>
          <a:lstStyle/>
          <a:p>
            <a:pPr algn="ctr"/>
            <a:r>
              <a:rPr lang="en-US" sz="1600" b="1" smtClean="0">
                <a:latin typeface="Arial" pitchFamily="34" charset="0"/>
                <a:cs typeface="Arial" pitchFamily="34" charset="0"/>
              </a:rPr>
              <a:t>Vì mục đích bảo vệ cơ cấu, phải bật nguồn điều hòa trước khi cho chạy ít nhất 6 tiếng.</a:t>
            </a:r>
            <a:endParaRPr lang="en-US" sz="1600" b="1">
              <a:latin typeface="Arial" pitchFamily="34" charset="0"/>
              <a:cs typeface="Arial"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228600" y="3352799"/>
            <a:ext cx="2362200" cy="1601157"/>
          </a:xfrm>
          <a:prstGeom prst="rect">
            <a:avLst/>
          </a:prstGeom>
          <a:noFill/>
          <a:ln w="9525">
            <a:noFill/>
            <a:miter lim="800000"/>
            <a:headEnd/>
            <a:tailEnd/>
          </a:ln>
        </p:spPr>
      </p:pic>
      <p:sp>
        <p:nvSpPr>
          <p:cNvPr id="9" name="TextBox 8"/>
          <p:cNvSpPr txBox="1"/>
          <p:nvPr/>
        </p:nvSpPr>
        <p:spPr>
          <a:xfrm>
            <a:off x="2971800" y="3541693"/>
            <a:ext cx="5943600" cy="307777"/>
          </a:xfrm>
          <a:prstGeom prst="rect">
            <a:avLst/>
          </a:prstGeom>
          <a:noFill/>
        </p:spPr>
        <p:txBody>
          <a:bodyPr wrap="square" rtlCol="0">
            <a:spAutoFit/>
          </a:bodyPr>
          <a:lstStyle/>
          <a:p>
            <a:r>
              <a:rPr lang="en-US" sz="1400" smtClean="0">
                <a:latin typeface="Arial" pitchFamily="34" charset="0"/>
                <a:cs typeface="Arial" pitchFamily="34" charset="0"/>
              </a:rPr>
              <a:t>Bấm nút ON/OFF để chạy/tắt máy.</a:t>
            </a:r>
            <a:endParaRPr lang="en-US" sz="1400">
              <a:latin typeface="Arial" pitchFamily="34" charset="0"/>
              <a:cs typeface="Arial" pitchFamily="34" charset="0"/>
            </a:endParaRPr>
          </a:p>
        </p:txBody>
      </p:sp>
      <p:pic>
        <p:nvPicPr>
          <p:cNvPr id="3076" name="Picture 4"/>
          <p:cNvPicPr>
            <a:picLocks noChangeAspect="1" noChangeArrowheads="1"/>
          </p:cNvPicPr>
          <p:nvPr/>
        </p:nvPicPr>
        <p:blipFill>
          <a:blip r:embed="rId4" cstate="print"/>
          <a:srcRect/>
          <a:stretch>
            <a:fillRect/>
          </a:stretch>
        </p:blipFill>
        <p:spPr bwMode="auto">
          <a:xfrm>
            <a:off x="152400" y="5029200"/>
            <a:ext cx="2501578" cy="1600200"/>
          </a:xfrm>
          <a:prstGeom prst="rect">
            <a:avLst/>
          </a:prstGeom>
          <a:noFill/>
          <a:ln w="9525">
            <a:noFill/>
            <a:miter lim="800000"/>
            <a:headEnd/>
            <a:tailEnd/>
          </a:ln>
        </p:spPr>
      </p:pic>
      <p:sp>
        <p:nvSpPr>
          <p:cNvPr id="11" name="TextBox 10"/>
          <p:cNvSpPr txBox="1"/>
          <p:nvPr/>
        </p:nvSpPr>
        <p:spPr>
          <a:xfrm>
            <a:off x="2743200" y="5105400"/>
            <a:ext cx="5943600" cy="738664"/>
          </a:xfrm>
          <a:prstGeom prst="rect">
            <a:avLst/>
          </a:prstGeom>
          <a:noFill/>
        </p:spPr>
        <p:txBody>
          <a:bodyPr wrap="square" rtlCol="0">
            <a:spAutoFit/>
          </a:bodyPr>
          <a:lstStyle/>
          <a:p>
            <a:r>
              <a:rPr lang="en-US" sz="1400" smtClean="0">
                <a:latin typeface="Arial" pitchFamily="34" charset="0"/>
                <a:cs typeface="Arial" pitchFamily="34" charset="0"/>
              </a:rPr>
              <a:t>Bấm nút mũi tên lên xuống để chỉnh nhiệt độ.</a:t>
            </a:r>
          </a:p>
          <a:p>
            <a:r>
              <a:rPr lang="en-US" sz="1400" smtClean="0">
                <a:latin typeface="Arial" pitchFamily="34" charset="0"/>
                <a:cs typeface="Arial" pitchFamily="34" charset="0"/>
              </a:rPr>
              <a:t>Khi ở chế độ quạt/fan thì không chỉnh nhiệt độ được.</a:t>
            </a:r>
          </a:p>
          <a:p>
            <a:endParaRPr lang="en-US" sz="1400">
              <a:latin typeface="Arial" pitchFamily="34" charset="0"/>
              <a:cs typeface="Arial" pitchFamily="34" charset="0"/>
            </a:endParaRPr>
          </a:p>
        </p:txBody>
      </p:sp>
      <p:pic>
        <p:nvPicPr>
          <p:cNvPr id="3077" name="Picture 5"/>
          <p:cNvPicPr>
            <a:picLocks noChangeAspect="1" noChangeArrowheads="1"/>
          </p:cNvPicPr>
          <p:nvPr/>
        </p:nvPicPr>
        <p:blipFill>
          <a:blip r:embed="rId5" cstate="print"/>
          <a:srcRect/>
          <a:stretch>
            <a:fillRect/>
          </a:stretch>
        </p:blipFill>
        <p:spPr bwMode="auto">
          <a:xfrm>
            <a:off x="7239000" y="5029200"/>
            <a:ext cx="1514475" cy="819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8600" y="228600"/>
            <a:ext cx="2352675" cy="3162300"/>
          </a:xfrm>
          <a:prstGeom prst="rect">
            <a:avLst/>
          </a:prstGeom>
          <a:noFill/>
          <a:ln w="9525">
            <a:noFill/>
            <a:miter lim="800000"/>
            <a:headEnd/>
            <a:tailEnd/>
          </a:ln>
        </p:spPr>
      </p:pic>
      <p:sp>
        <p:nvSpPr>
          <p:cNvPr id="5" name="TextBox 4"/>
          <p:cNvSpPr txBox="1"/>
          <p:nvPr/>
        </p:nvSpPr>
        <p:spPr>
          <a:xfrm>
            <a:off x="2667000" y="304800"/>
            <a:ext cx="5943600" cy="1600438"/>
          </a:xfrm>
          <a:prstGeom prst="rect">
            <a:avLst/>
          </a:prstGeom>
          <a:noFill/>
        </p:spPr>
        <p:txBody>
          <a:bodyPr wrap="square" rtlCol="0">
            <a:spAutoFit/>
          </a:bodyPr>
          <a:lstStyle/>
          <a:p>
            <a:r>
              <a:rPr lang="en-US" sz="1400" b="1" smtClean="0">
                <a:latin typeface="Arial" pitchFamily="34" charset="0"/>
                <a:cs typeface="Arial" pitchFamily="34" charset="0"/>
              </a:rPr>
              <a:t>Điều chỉnh gió.</a:t>
            </a:r>
          </a:p>
          <a:p>
            <a:endParaRPr lang="en-US" sz="1400" smtClean="0">
              <a:latin typeface="Arial" pitchFamily="34" charset="0"/>
              <a:cs typeface="Arial" pitchFamily="34" charset="0"/>
            </a:endParaRPr>
          </a:p>
          <a:p>
            <a:pPr>
              <a:buFontTx/>
              <a:buChar char="-"/>
            </a:pPr>
            <a:r>
              <a:rPr lang="en-US" sz="1400" smtClean="0">
                <a:latin typeface="Arial" pitchFamily="34" charset="0"/>
                <a:cs typeface="Arial" pitchFamily="34" charset="0"/>
              </a:rPr>
              <a:t>Bấm nút cài đặt gió</a:t>
            </a:r>
          </a:p>
          <a:p>
            <a:pPr>
              <a:buFontTx/>
              <a:buChar char="-"/>
            </a:pPr>
            <a:endParaRPr lang="en-US" sz="1400" smtClean="0">
              <a:latin typeface="Arial" pitchFamily="34" charset="0"/>
              <a:cs typeface="Arial" pitchFamily="34" charset="0"/>
            </a:endParaRPr>
          </a:p>
          <a:p>
            <a:pPr>
              <a:buFontTx/>
              <a:buChar char="-"/>
            </a:pPr>
            <a:endParaRPr lang="en-US" sz="1400" smtClean="0">
              <a:latin typeface="Arial" pitchFamily="34" charset="0"/>
              <a:cs typeface="Arial" pitchFamily="34" charset="0"/>
            </a:endParaRPr>
          </a:p>
          <a:p>
            <a:pPr>
              <a:buFontTx/>
              <a:buChar char="-"/>
            </a:pPr>
            <a:endParaRPr lang="en-US" sz="1400" smtClean="0">
              <a:latin typeface="Arial" pitchFamily="34" charset="0"/>
              <a:cs typeface="Arial" pitchFamily="34" charset="0"/>
            </a:endParaRPr>
          </a:p>
          <a:p>
            <a:pPr>
              <a:buFontTx/>
              <a:buChar char="-"/>
            </a:pPr>
            <a:r>
              <a:rPr lang="en-US" sz="1400" smtClean="0">
                <a:latin typeface="Arial" pitchFamily="34" charset="0"/>
                <a:cs typeface="Arial" pitchFamily="34" charset="0"/>
              </a:rPr>
              <a:t>Bấm mũi tên trái phải để chọn giữa điều chỉnh tốc độ gió và hướng gió.</a:t>
            </a:r>
          </a:p>
        </p:txBody>
      </p:sp>
      <p:pic>
        <p:nvPicPr>
          <p:cNvPr id="4099" name="Picture 3"/>
          <p:cNvPicPr>
            <a:picLocks noChangeAspect="1" noChangeArrowheads="1"/>
          </p:cNvPicPr>
          <p:nvPr/>
        </p:nvPicPr>
        <p:blipFill>
          <a:blip r:embed="rId3" cstate="print"/>
          <a:srcRect/>
          <a:stretch>
            <a:fillRect/>
          </a:stretch>
        </p:blipFill>
        <p:spPr bwMode="auto">
          <a:xfrm>
            <a:off x="4648200" y="685800"/>
            <a:ext cx="1552575" cy="7905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724400" y="1981200"/>
            <a:ext cx="1533525" cy="85725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04800" y="3657600"/>
            <a:ext cx="2314575" cy="1428750"/>
          </a:xfrm>
          <a:prstGeom prst="rect">
            <a:avLst/>
          </a:prstGeom>
          <a:noFill/>
          <a:ln w="9525">
            <a:noFill/>
            <a:miter lim="800000"/>
            <a:headEnd/>
            <a:tailEnd/>
          </a:ln>
        </p:spPr>
      </p:pic>
      <p:sp>
        <p:nvSpPr>
          <p:cNvPr id="9" name="TextBox 8"/>
          <p:cNvSpPr txBox="1"/>
          <p:nvPr/>
        </p:nvSpPr>
        <p:spPr>
          <a:xfrm>
            <a:off x="2667000" y="3644205"/>
            <a:ext cx="5943600" cy="2246769"/>
          </a:xfrm>
          <a:prstGeom prst="rect">
            <a:avLst/>
          </a:prstGeom>
          <a:noFill/>
        </p:spPr>
        <p:txBody>
          <a:bodyPr wrap="square" rtlCol="0">
            <a:spAutoFit/>
          </a:bodyPr>
          <a:lstStyle/>
          <a:p>
            <a:r>
              <a:rPr lang="en-US" sz="1400" smtClean="0">
                <a:latin typeface="Arial" pitchFamily="34" charset="0"/>
                <a:cs typeface="Arial" pitchFamily="34" charset="0"/>
              </a:rPr>
              <a:t>-Khi chọn cài đặt tốc độ gió, bấm nút mũi tên lên xuống để chọn các mức độ gió LOW – MEDIUM – HIGH – AUTO.</a:t>
            </a:r>
          </a:p>
          <a:p>
            <a:endParaRPr lang="en-US" sz="1400" smtClean="0">
              <a:latin typeface="Arial" pitchFamily="34" charset="0"/>
              <a:cs typeface="Arial" pitchFamily="34" charset="0"/>
            </a:endParaRPr>
          </a:p>
          <a:p>
            <a:r>
              <a:rPr lang="en-US" sz="1400" smtClean="0">
                <a:latin typeface="Arial" pitchFamily="34" charset="0"/>
                <a:cs typeface="Arial" pitchFamily="34" charset="0"/>
              </a:rPr>
              <a:t>-Tùy model FCU mà có các mức độ gió khác nhau.</a:t>
            </a:r>
          </a:p>
          <a:p>
            <a:endParaRPr lang="en-US" sz="1400" smtClean="0">
              <a:latin typeface="Arial" pitchFamily="34" charset="0"/>
              <a:cs typeface="Arial" pitchFamily="34" charset="0"/>
            </a:endParaRPr>
          </a:p>
          <a:p>
            <a:r>
              <a:rPr lang="en-US" sz="1400" smtClean="0">
                <a:latin typeface="Arial" pitchFamily="34" charset="0"/>
                <a:cs typeface="Arial" pitchFamily="34" charset="0"/>
              </a:rPr>
              <a:t>-Quạt có thể tự điều chỉnh gió, tắt mở với mục đích</a:t>
            </a:r>
          </a:p>
          <a:p>
            <a:r>
              <a:rPr lang="en-US" sz="1400" smtClean="0">
                <a:latin typeface="Arial" pitchFamily="34" charset="0"/>
                <a:cs typeface="Arial" pitchFamily="34" charset="0"/>
              </a:rPr>
              <a:t>bảo vệ điều khiển hoặc khi đã đạt nhiệt độ yêu cầu.</a:t>
            </a:r>
          </a:p>
          <a:p>
            <a:endParaRPr lang="en-US" sz="1400" smtClean="0">
              <a:latin typeface="Arial" pitchFamily="34" charset="0"/>
              <a:cs typeface="Arial" pitchFamily="34" charset="0"/>
            </a:endParaRPr>
          </a:p>
          <a:p>
            <a:r>
              <a:rPr lang="en-US" sz="1400" smtClean="0">
                <a:latin typeface="Arial" pitchFamily="34" charset="0"/>
                <a:cs typeface="Arial" pitchFamily="34" charset="0"/>
              </a:rPr>
              <a:t>-Ở chế độ quạt, quạt luôn chạy ở mức High.</a:t>
            </a:r>
          </a:p>
          <a:p>
            <a:endParaRPr lang="en-US" sz="1400" smtClean="0">
              <a:latin typeface="Arial" pitchFamily="34" charset="0"/>
              <a:cs typeface="Arial" pitchFamily="34" charset="0"/>
            </a:endParaRPr>
          </a:p>
        </p:txBody>
      </p:sp>
      <p:pic>
        <p:nvPicPr>
          <p:cNvPr id="4102" name="Picture 6"/>
          <p:cNvPicPr>
            <a:picLocks noChangeAspect="1" noChangeArrowheads="1"/>
          </p:cNvPicPr>
          <p:nvPr/>
        </p:nvPicPr>
        <p:blipFill>
          <a:blip r:embed="rId6" cstate="print"/>
          <a:srcRect/>
          <a:stretch>
            <a:fillRect/>
          </a:stretch>
        </p:blipFill>
        <p:spPr bwMode="auto">
          <a:xfrm>
            <a:off x="7086600" y="4343400"/>
            <a:ext cx="1495425" cy="742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3886200" y="3209925"/>
            <a:ext cx="1733550" cy="82867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52400" y="228600"/>
            <a:ext cx="2466975" cy="3400425"/>
          </a:xfrm>
          <a:prstGeom prst="rect">
            <a:avLst/>
          </a:prstGeom>
          <a:noFill/>
          <a:ln w="9525">
            <a:noFill/>
            <a:miter lim="800000"/>
            <a:headEnd/>
            <a:tailEnd/>
          </a:ln>
        </p:spPr>
      </p:pic>
      <p:sp>
        <p:nvSpPr>
          <p:cNvPr id="5" name="TextBox 4"/>
          <p:cNvSpPr txBox="1"/>
          <p:nvPr/>
        </p:nvSpPr>
        <p:spPr>
          <a:xfrm>
            <a:off x="2667000" y="304800"/>
            <a:ext cx="5943600" cy="5693866"/>
          </a:xfrm>
          <a:prstGeom prst="rect">
            <a:avLst/>
          </a:prstGeom>
          <a:noFill/>
        </p:spPr>
        <p:txBody>
          <a:bodyPr wrap="square" rtlCol="0">
            <a:spAutoFit/>
          </a:bodyPr>
          <a:lstStyle/>
          <a:p>
            <a:r>
              <a:rPr lang="en-US" sz="1400" b="1" smtClean="0">
                <a:latin typeface="Arial" pitchFamily="34" charset="0"/>
                <a:cs typeface="Arial" pitchFamily="34" charset="0"/>
              </a:rPr>
              <a:t>Điều chỉnh hướng gió.</a:t>
            </a:r>
          </a:p>
          <a:p>
            <a:endParaRPr lang="en-US" sz="1400" smtClean="0">
              <a:latin typeface="Arial" pitchFamily="34" charset="0"/>
              <a:cs typeface="Arial" pitchFamily="34" charset="0"/>
            </a:endParaRPr>
          </a:p>
          <a:p>
            <a:pPr>
              <a:buFontTx/>
              <a:buChar char="-"/>
            </a:pPr>
            <a:r>
              <a:rPr lang="en-US" sz="1400" smtClean="0">
                <a:latin typeface="Arial" pitchFamily="34" charset="0"/>
                <a:cs typeface="Arial" pitchFamily="34" charset="0"/>
              </a:rPr>
              <a:t>Chọn cài đặt điều chỉnh hướng gió</a:t>
            </a:r>
          </a:p>
          <a:p>
            <a:pPr>
              <a:buFontTx/>
              <a:buChar char="-"/>
            </a:pPr>
            <a:endParaRPr lang="en-US" sz="1400" smtClean="0">
              <a:latin typeface="Arial" pitchFamily="34" charset="0"/>
              <a:cs typeface="Arial" pitchFamily="34" charset="0"/>
            </a:endParaRPr>
          </a:p>
          <a:p>
            <a:pPr>
              <a:buFontTx/>
              <a:buChar char="-"/>
            </a:pPr>
            <a:endParaRPr lang="en-US" sz="1400" smtClean="0">
              <a:latin typeface="Arial" pitchFamily="34" charset="0"/>
              <a:cs typeface="Arial" pitchFamily="34" charset="0"/>
            </a:endParaRPr>
          </a:p>
          <a:p>
            <a:pPr>
              <a:buFontTx/>
              <a:buChar char="-"/>
            </a:pPr>
            <a:endParaRPr lang="en-US" sz="1400" smtClean="0">
              <a:latin typeface="Arial" pitchFamily="34" charset="0"/>
              <a:cs typeface="Arial" pitchFamily="34" charset="0"/>
            </a:endParaRPr>
          </a:p>
          <a:p>
            <a:r>
              <a:rPr lang="en-US" sz="1400" smtClean="0">
                <a:latin typeface="Arial" pitchFamily="34" charset="0"/>
                <a:cs typeface="Arial" pitchFamily="34" charset="0"/>
              </a:rPr>
              <a:t>-Bấm mũi tên lên xuống để điều chỉnh hướng gió từ </a:t>
            </a:r>
            <a:r>
              <a:rPr lang="fr-FR" sz="1400" b="1" smtClean="0"/>
              <a:t>Position 0 - Position 1 - </a:t>
            </a:r>
            <a:r>
              <a:rPr lang="en-US" sz="1400" b="1" smtClean="0"/>
              <a:t>Position 2 - Position 3 - Position 4 – Swing  </a:t>
            </a:r>
            <a:r>
              <a:rPr lang="en-US" sz="1400" smtClean="0">
                <a:latin typeface="Arial" pitchFamily="34" charset="0"/>
                <a:cs typeface="Arial" pitchFamily="34" charset="0"/>
              </a:rPr>
              <a:t>(đảo cánh)</a:t>
            </a:r>
            <a:r>
              <a:rPr lang="en-US" sz="1400" b="1" smtClean="0"/>
              <a:t> </a:t>
            </a:r>
            <a:r>
              <a:rPr lang="en-US" sz="1400" smtClean="0"/>
              <a:t>và </a:t>
            </a:r>
            <a:r>
              <a:rPr lang="en-US" sz="1400" b="1" smtClean="0"/>
              <a:t>Auto</a:t>
            </a:r>
          </a:p>
          <a:p>
            <a:endParaRPr lang="en-US" sz="1400" b="1" smtClean="0">
              <a:latin typeface="Arial" pitchFamily="34" charset="0"/>
              <a:cs typeface="Arial" pitchFamily="34" charset="0"/>
            </a:endParaRPr>
          </a:p>
          <a:p>
            <a:pPr>
              <a:buFontTx/>
              <a:buChar char="-"/>
            </a:pPr>
            <a:r>
              <a:rPr lang="en-US" sz="1400" smtClean="0">
                <a:latin typeface="Arial" pitchFamily="34" charset="0"/>
                <a:cs typeface="Arial" pitchFamily="34" charset="0"/>
              </a:rPr>
              <a:t>Chế độ auto sẽ tự động điều chỉnh hướng gió tùy theo nhiệt độ phòng và sự hiện diện của người. </a:t>
            </a:r>
          </a:p>
          <a:p>
            <a:pPr>
              <a:buFontTx/>
              <a:buChar char="-"/>
            </a:pPr>
            <a:endParaRPr lang="en-US" sz="1400" smtClean="0">
              <a:latin typeface="Arial" pitchFamily="34" charset="0"/>
              <a:cs typeface="Arial" pitchFamily="34" charset="0"/>
            </a:endParaRPr>
          </a:p>
          <a:p>
            <a:pPr>
              <a:buFontTx/>
              <a:buChar char="-"/>
            </a:pPr>
            <a:r>
              <a:rPr lang="en-US" sz="1400" smtClean="0">
                <a:latin typeface="Arial" pitchFamily="34" charset="0"/>
                <a:cs typeface="Arial" pitchFamily="34" charset="0"/>
              </a:rPr>
              <a:t> Sau khi chọn xong bấm Enter để xác nhận cài đặt và trở về màn hình menu cơ bản.</a:t>
            </a:r>
          </a:p>
          <a:p>
            <a:pPr>
              <a:buFontTx/>
              <a:buChar char="-"/>
            </a:pPr>
            <a:endParaRPr lang="en-US" sz="1400" smtClean="0">
              <a:latin typeface="Arial" pitchFamily="34" charset="0"/>
              <a:cs typeface="Arial" pitchFamily="34" charset="0"/>
            </a:endParaRPr>
          </a:p>
          <a:p>
            <a:pPr>
              <a:buFontTx/>
              <a:buChar char="-"/>
            </a:pPr>
            <a:endParaRPr lang="en-US" sz="1400" smtClean="0">
              <a:latin typeface="Arial" pitchFamily="34" charset="0"/>
              <a:cs typeface="Arial" pitchFamily="34" charset="0"/>
            </a:endParaRPr>
          </a:p>
          <a:p>
            <a:pPr>
              <a:buFontTx/>
              <a:buChar char="-"/>
            </a:pPr>
            <a:endParaRPr lang="en-US" sz="1400" smtClean="0">
              <a:latin typeface="Arial" pitchFamily="34" charset="0"/>
              <a:cs typeface="Arial" pitchFamily="34" charset="0"/>
            </a:endParaRPr>
          </a:p>
          <a:p>
            <a:r>
              <a:rPr lang="en-US" sz="1400" smtClean="0">
                <a:latin typeface="Arial" pitchFamily="34" charset="0"/>
                <a:cs typeface="Arial" pitchFamily="34" charset="0"/>
              </a:rPr>
              <a:t>Các điều kiện hoạt động bắt buộc cánh hướng gió hoạt động tự động.</a:t>
            </a:r>
          </a:p>
          <a:p>
            <a:pPr>
              <a:buFontTx/>
              <a:buChar char="-"/>
            </a:pPr>
            <a:r>
              <a:rPr lang="en-US" sz="1400" smtClean="0">
                <a:latin typeface="Arial" pitchFamily="34" charset="0"/>
                <a:cs typeface="Arial" pitchFamily="34" charset="0"/>
              </a:rPr>
              <a:t>Nhiệt độ phòng cao hơn nhiệt độ cài đặt (trong chế độ heat/auto), tạt gió ngang để tránh thổi trực tiếp vào người.</a:t>
            </a:r>
          </a:p>
          <a:p>
            <a:pPr>
              <a:buFontTx/>
              <a:buChar char="-"/>
            </a:pPr>
            <a:r>
              <a:rPr lang="en-US" sz="1400" smtClean="0">
                <a:latin typeface="Arial" pitchFamily="34" charset="0"/>
                <a:cs typeface="Arial" pitchFamily="34" charset="0"/>
              </a:rPr>
              <a:t>Khi điều hòa chạy gia nhiệt hoặc xả băng. (trong chế độ heat/auto)</a:t>
            </a:r>
          </a:p>
          <a:p>
            <a:r>
              <a:rPr lang="en-US" sz="1400" smtClean="0">
                <a:latin typeface="Arial" pitchFamily="34" charset="0"/>
                <a:cs typeface="Arial" pitchFamily="34" charset="0"/>
              </a:rPr>
              <a:t>(tạt gió ngang để tránh người)</a:t>
            </a:r>
          </a:p>
          <a:p>
            <a:r>
              <a:rPr lang="en-US" sz="1400" smtClean="0">
                <a:latin typeface="Arial" pitchFamily="34" charset="0"/>
                <a:cs typeface="Arial" pitchFamily="34" charset="0"/>
              </a:rPr>
              <a:t>-Chuyển hướng thổi khi máy đã chạy thổi tạt ngang được một thời gian dài (trong chế độ cool/auto) để tránh đọng sương cánh ngang.</a:t>
            </a:r>
          </a:p>
          <a:p>
            <a:r>
              <a:rPr lang="en-US" sz="1400" smtClean="0">
                <a:latin typeface="Arial" pitchFamily="34" charset="0"/>
                <a:cs typeface="Arial" pitchFamily="34" charset="0"/>
              </a:rPr>
              <a:t>- Chuyển hướng thổi khi máy đã chạy thổi dọc được một thời gian dài (trong chế độ cool/auto) để tránh đọng sương cánh ngang.</a:t>
            </a:r>
          </a:p>
        </p:txBody>
      </p:sp>
      <p:pic>
        <p:nvPicPr>
          <p:cNvPr id="6" name="Picture 6"/>
          <p:cNvPicPr>
            <a:picLocks noChangeAspect="1" noChangeArrowheads="1"/>
          </p:cNvPicPr>
          <p:nvPr/>
        </p:nvPicPr>
        <p:blipFill>
          <a:blip r:embed="rId4" cstate="print"/>
          <a:srcRect/>
          <a:stretch>
            <a:fillRect/>
          </a:stretch>
        </p:blipFill>
        <p:spPr bwMode="auto">
          <a:xfrm>
            <a:off x="5791200" y="762000"/>
            <a:ext cx="1495425" cy="74295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200025" y="3657600"/>
            <a:ext cx="2390775" cy="1657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8600" y="380043"/>
            <a:ext cx="2362200" cy="1601157"/>
          </a:xfrm>
          <a:prstGeom prst="rect">
            <a:avLst/>
          </a:prstGeom>
          <a:noFill/>
          <a:ln w="9525">
            <a:noFill/>
            <a:miter lim="800000"/>
            <a:headEnd/>
            <a:tailEnd/>
          </a:ln>
        </p:spPr>
      </p:pic>
      <p:sp>
        <p:nvSpPr>
          <p:cNvPr id="5" name="TextBox 4"/>
          <p:cNvSpPr txBox="1"/>
          <p:nvPr/>
        </p:nvSpPr>
        <p:spPr>
          <a:xfrm>
            <a:off x="2971800" y="530423"/>
            <a:ext cx="5943600" cy="1815882"/>
          </a:xfrm>
          <a:prstGeom prst="rect">
            <a:avLst/>
          </a:prstGeom>
          <a:noFill/>
        </p:spPr>
        <p:txBody>
          <a:bodyPr wrap="square" rtlCol="0">
            <a:spAutoFit/>
          </a:bodyPr>
          <a:lstStyle/>
          <a:p>
            <a:r>
              <a:rPr lang="en-US" sz="1400" smtClean="0">
                <a:latin typeface="Arial" pitchFamily="34" charset="0"/>
                <a:cs typeface="Arial" pitchFamily="34" charset="0"/>
              </a:rPr>
              <a:t>Bấm nút ON/OFF để tắt máy.</a:t>
            </a:r>
          </a:p>
          <a:p>
            <a:r>
              <a:rPr lang="en-US" sz="1400" smtClean="0">
                <a:latin typeface="Arial" pitchFamily="34" charset="0"/>
                <a:cs typeface="Arial" pitchFamily="34" charset="0"/>
              </a:rPr>
              <a:t>Máy sẽ ngừng chạy và đèn nền remote sẽ tắt.</a:t>
            </a:r>
          </a:p>
          <a:p>
            <a:endParaRPr lang="en-US" sz="1400" smtClean="0">
              <a:latin typeface="Arial" pitchFamily="34" charset="0"/>
              <a:cs typeface="Arial" pitchFamily="34" charset="0"/>
            </a:endParaRPr>
          </a:p>
          <a:p>
            <a:r>
              <a:rPr lang="en-US" sz="1400" smtClean="0">
                <a:latin typeface="Arial" pitchFamily="34" charset="0"/>
                <a:cs typeface="Arial" pitchFamily="34" charset="0"/>
              </a:rPr>
              <a:t>Ở chế độ sưởi, quạt sẽ chạy thêm 1 phút nữa để thải hết nhiệt trong giàn.</a:t>
            </a:r>
          </a:p>
          <a:p>
            <a:endParaRPr lang="en-US" sz="1400" smtClean="0">
              <a:latin typeface="Arial" pitchFamily="34" charset="0"/>
              <a:cs typeface="Arial" pitchFamily="34" charset="0"/>
            </a:endParaRPr>
          </a:p>
          <a:p>
            <a:r>
              <a:rPr lang="en-US" sz="1400" smtClean="0">
                <a:latin typeface="Arial" pitchFamily="34" charset="0"/>
                <a:cs typeface="Arial" pitchFamily="34" charset="0"/>
              </a:rPr>
              <a:t>Lưu ý: Để tránh rò rĩ nước hoặc hư máy, không được cúp nguồn cầu dao ngay. Phải đợi ít nhất năm phút rồi mới được cúp nguồn cầu dao.</a:t>
            </a:r>
            <a:endParaRPr lang="en-US" sz="1400">
              <a:latin typeface="Arial" pitchFamily="34" charset="0"/>
              <a:cs typeface="Arial" pitchFamily="34" charset="0"/>
            </a:endParaRPr>
          </a:p>
        </p:txBody>
      </p:sp>
      <p:sp>
        <p:nvSpPr>
          <p:cNvPr id="7" name="TextBox 6"/>
          <p:cNvSpPr txBox="1"/>
          <p:nvPr/>
        </p:nvSpPr>
        <p:spPr>
          <a:xfrm>
            <a:off x="228600" y="2362200"/>
            <a:ext cx="8763000" cy="4308872"/>
          </a:xfrm>
          <a:prstGeom prst="rect">
            <a:avLst/>
          </a:prstGeom>
          <a:noFill/>
        </p:spPr>
        <p:txBody>
          <a:bodyPr wrap="square" rtlCol="0">
            <a:spAutoFit/>
          </a:bodyPr>
          <a:lstStyle/>
          <a:p>
            <a:r>
              <a:rPr lang="en-US" b="1" smtClean="0">
                <a:latin typeface="Arial" pitchFamily="34" charset="0"/>
                <a:cs typeface="Arial" pitchFamily="34" charset="0"/>
              </a:rPr>
              <a:t>Các đặc tính của chế độ lạnh</a:t>
            </a:r>
          </a:p>
          <a:p>
            <a:pPr>
              <a:buFontTx/>
              <a:buChar char="-"/>
            </a:pPr>
            <a:r>
              <a:rPr lang="en-US" sz="1400" smtClean="0">
                <a:latin typeface="Arial" pitchFamily="34" charset="0"/>
                <a:cs typeface="Arial" pitchFamily="34" charset="0"/>
              </a:rPr>
              <a:t>Khi hoạt động liên tục với hướng gió thổi ngang hoặc dọc trong thời gian dài, máy sẽ tự động thỉnh thoảng đổi hướng gió thổi để tránh đọng sương trên cánh ngang.</a:t>
            </a:r>
          </a:p>
          <a:p>
            <a:pPr>
              <a:buFontTx/>
              <a:buChar char="-"/>
            </a:pPr>
            <a:r>
              <a:rPr lang="en-US" sz="1400" smtClean="0">
                <a:latin typeface="Arial" pitchFamily="34" charset="0"/>
                <a:cs typeface="Arial" pitchFamily="34" charset="0"/>
              </a:rPr>
              <a:t>Khi nhiệt độ phòng xuống rất thấp sẽ xuất hiện đóng tuyết trên giàn ống FCU. Máy sẽ tự động chạy chế độ xả tuyết. Quạt gió sẽ giảm tốc độ xuống thấp nhất để tránh bắn nước ra ngoài.</a:t>
            </a:r>
          </a:p>
          <a:p>
            <a:pPr>
              <a:buFontTx/>
              <a:buChar char="-"/>
            </a:pPr>
            <a:r>
              <a:rPr lang="en-US" sz="1400" smtClean="0">
                <a:latin typeface="Arial" pitchFamily="34" charset="0"/>
                <a:cs typeface="Arial" pitchFamily="34" charset="0"/>
              </a:rPr>
              <a:t> Nếu như độ ngoài trời cao thì sẽ tốn thời gian để nhiệt độ phòng đạt độ lạnh yêu cầu.</a:t>
            </a:r>
          </a:p>
          <a:p>
            <a:r>
              <a:rPr lang="en-US" b="1" smtClean="0">
                <a:latin typeface="Arial" pitchFamily="34" charset="0"/>
                <a:cs typeface="Arial" pitchFamily="34" charset="0"/>
              </a:rPr>
              <a:t>Các đặc tính của chế độ sưởi</a:t>
            </a:r>
          </a:p>
          <a:p>
            <a:pPr>
              <a:buFontTx/>
              <a:buChar char="-"/>
            </a:pPr>
            <a:r>
              <a:rPr lang="en-US" sz="1400" smtClean="0">
                <a:latin typeface="Arial" pitchFamily="34" charset="0"/>
                <a:cs typeface="Arial" pitchFamily="34" charset="0"/>
              </a:rPr>
              <a:t> Chạy sưởi sẽ tốn nhiều thời gian để đạt nhiệt độ yêu cầu hơn so với chạy lạnh. Nên tận dụng cài đặt thời gian để tránh chờ đợi lâu.</a:t>
            </a:r>
          </a:p>
          <a:p>
            <a:pPr>
              <a:buFontTx/>
              <a:buChar char="-"/>
            </a:pPr>
            <a:r>
              <a:rPr lang="en-US" sz="1400" b="1" smtClean="0">
                <a:latin typeface="Arial" pitchFamily="34" charset="0"/>
                <a:cs typeface="Arial" pitchFamily="34" charset="0"/>
              </a:rPr>
              <a:t>Các hoạt động sau sẽ chạy tự động để tránh giảm công suất sưởi và giữ phòng thoải mái:</a:t>
            </a:r>
          </a:p>
          <a:p>
            <a:r>
              <a:rPr lang="en-US" sz="1400" smtClean="0">
                <a:latin typeface="Arial" pitchFamily="34" charset="0"/>
                <a:cs typeface="Arial" pitchFamily="34" charset="0"/>
              </a:rPr>
              <a:t>+</a:t>
            </a:r>
            <a:r>
              <a:rPr lang="en-US" sz="1400" b="1" smtClean="0">
                <a:latin typeface="Arial" pitchFamily="34" charset="0"/>
                <a:cs typeface="Arial" pitchFamily="34" charset="0"/>
              </a:rPr>
              <a:t> </a:t>
            </a:r>
            <a:r>
              <a:rPr lang="en-US" sz="1400" smtClean="0">
                <a:latin typeface="Arial" pitchFamily="34" charset="0"/>
                <a:cs typeface="Arial" pitchFamily="34" charset="0"/>
              </a:rPr>
              <a:t>Máy sẽ tự động chạy xả tuyết để tránh đóng tuyết dàn nóng và giảm công suất nhiệt.</a:t>
            </a:r>
            <a:endParaRPr lang="en-US" sz="1400" b="1" smtClean="0">
              <a:latin typeface="Arial" pitchFamily="34" charset="0"/>
              <a:cs typeface="Arial" pitchFamily="34" charset="0"/>
            </a:endParaRPr>
          </a:p>
          <a:p>
            <a:r>
              <a:rPr lang="en-US" sz="1400" smtClean="0">
                <a:latin typeface="Arial" pitchFamily="34" charset="0"/>
                <a:cs typeface="Arial" pitchFamily="34" charset="0"/>
              </a:rPr>
              <a:t>+ Quạt FCU sẽ dừng chạy để tránh không phả ra gió lạnh. Biểu tư</a:t>
            </a:r>
          </a:p>
          <a:p>
            <a:r>
              <a:rPr lang="en-US" sz="1400" smtClean="0">
                <a:latin typeface="Arial" pitchFamily="34" charset="0"/>
                <a:cs typeface="Arial" pitchFamily="34" charset="0"/>
              </a:rPr>
              <a:t>ợng xả tuyết sẽ xuất hiện trên remote. Sau 6-8 phút thì FCU sẽ chạy sưởi lại.</a:t>
            </a:r>
          </a:p>
          <a:p>
            <a:pPr>
              <a:buFontTx/>
              <a:buChar char="-"/>
            </a:pPr>
            <a:r>
              <a:rPr lang="en-US" sz="1400" b="1" smtClean="0">
                <a:latin typeface="Arial" pitchFamily="34" charset="0"/>
                <a:cs typeface="Arial" pitchFamily="34" charset="0"/>
              </a:rPr>
              <a:t>Liên quan tới dàn nóng và công suất nhiệt</a:t>
            </a:r>
          </a:p>
          <a:p>
            <a:r>
              <a:rPr lang="en-US" sz="1400" smtClean="0">
                <a:latin typeface="Arial" pitchFamily="34" charset="0"/>
                <a:cs typeface="Arial" pitchFamily="34" charset="0"/>
              </a:rPr>
              <a:t>+ Công suất sưởi sẽ giảm nếu nhiệt độ ngoài trời giảm. Nếu không đủ sưởi thì nên dùng thêm các thiết bị sưởi khác. Không được đặt thiết bị sưởi đốt trước luồng gió của FCU.</a:t>
            </a:r>
          </a:p>
          <a:p>
            <a:r>
              <a:rPr lang="en-US" sz="1400" smtClean="0">
                <a:latin typeface="Arial" pitchFamily="34" charset="0"/>
                <a:cs typeface="Arial" pitchFamily="34" charset="0"/>
              </a:rPr>
              <a:t>+ Quạt sẽ thổi luồng gió tuần hoàn để làm ấm cả phòng, sẽ mất thời gian để đạt nhiệt độ cài đặt. Khi đã đạt nhiệt độ phòng cài đặt, FCU sẽ thổi luồng gió theo phương đứng.</a:t>
            </a:r>
          </a:p>
          <a:p>
            <a:r>
              <a:rPr lang="en-US" sz="1400" smtClean="0">
                <a:latin typeface="Arial" pitchFamily="34" charset="0"/>
                <a:cs typeface="Arial" pitchFamily="34" charset="0"/>
              </a:rPr>
              <a:t>+ Nếu gió nóng bị giữ trên trần và chân người thấy lạnh. Cần sử dụng thêm bộ tuần hoàn gió.</a:t>
            </a:r>
            <a:endParaRPr lang="en-US" sz="140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Dry (chạy</a:t>
            </a:r>
            <a:r>
              <a:rPr kumimoji="0" lang="en-US" sz="3000" b="0" i="0" u="none" strike="noStrike" kern="1200" cap="none" spc="0" normalizeH="0" noProof="0" smtClean="0">
                <a:ln>
                  <a:noFill/>
                </a:ln>
                <a:solidFill>
                  <a:schemeClr val="tx1"/>
                </a:solidFill>
                <a:effectLst/>
                <a:uLnTx/>
                <a:uFillTx/>
                <a:latin typeface="Arial" pitchFamily="34" charset="0"/>
                <a:ea typeface="+mj-ea"/>
                <a:cs typeface="Arial" pitchFamily="34" charset="0"/>
              </a:rPr>
              <a:t> khô)</a:t>
            </a:r>
            <a:endParaRPr kumimoji="0" lang="en-US" sz="3000" b="0" i="0" u="none" strike="noStrike" kern="1200" cap="none" spc="0" normalizeH="0" baseline="0" noProof="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152400" y="533400"/>
            <a:ext cx="8839200" cy="830997"/>
          </a:xfrm>
          <a:prstGeom prst="rect">
            <a:avLst/>
          </a:prstGeom>
          <a:noFill/>
        </p:spPr>
        <p:txBody>
          <a:bodyPr wrap="square" rtlCol="0">
            <a:spAutoFit/>
          </a:bodyPr>
          <a:lstStyle/>
          <a:p>
            <a:pPr algn="ctr"/>
            <a:r>
              <a:rPr lang="en-US" sz="1600" b="1" smtClean="0">
                <a:latin typeface="Arial" pitchFamily="34" charset="0"/>
                <a:cs typeface="Arial" pitchFamily="34" charset="0"/>
              </a:rPr>
              <a:t>Vì mục đích bảo vệ cơ cấu, phải bật nguồn điều hòa trước khi cho chạy ít nhất 6 tiếng.</a:t>
            </a:r>
          </a:p>
          <a:p>
            <a:pPr algn="ctr"/>
            <a:r>
              <a:rPr lang="en-US" sz="1600" b="1" smtClean="0">
                <a:latin typeface="Arial" pitchFamily="34" charset="0"/>
                <a:cs typeface="Arial" pitchFamily="34" charset="0"/>
              </a:rPr>
              <a:t>Dry sẽ không xuất hiện ở remote không có quyền lựa chọn chế độ cool/heat.</a:t>
            </a:r>
          </a:p>
          <a:p>
            <a:pPr algn="ctr"/>
            <a:r>
              <a:rPr lang="en-US" sz="1600" b="1" smtClean="0">
                <a:latin typeface="Arial" pitchFamily="34" charset="0"/>
                <a:cs typeface="Arial" pitchFamily="34" charset="0"/>
              </a:rPr>
              <a:t>Dry sẽ xuất hiện hay không tùy thuộc model FCU đang sử dụng</a:t>
            </a:r>
            <a:endParaRPr lang="en-US" sz="1600" b="1">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52400" y="1295400"/>
            <a:ext cx="2771775" cy="1905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0" y="1676400"/>
            <a:ext cx="1866900" cy="1028700"/>
          </a:xfrm>
          <a:prstGeom prst="rect">
            <a:avLst/>
          </a:prstGeom>
          <a:noFill/>
          <a:ln w="9525">
            <a:noFill/>
            <a:miter lim="800000"/>
            <a:headEnd/>
            <a:tailEnd/>
          </a:ln>
        </p:spPr>
      </p:pic>
      <p:sp>
        <p:nvSpPr>
          <p:cNvPr id="8" name="TextBox 7"/>
          <p:cNvSpPr txBox="1"/>
          <p:nvPr/>
        </p:nvSpPr>
        <p:spPr>
          <a:xfrm>
            <a:off x="2971800" y="1991380"/>
            <a:ext cx="3886200" cy="523220"/>
          </a:xfrm>
          <a:prstGeom prst="rect">
            <a:avLst/>
          </a:prstGeom>
          <a:noFill/>
        </p:spPr>
        <p:txBody>
          <a:bodyPr wrap="square" rtlCol="0">
            <a:spAutoFit/>
          </a:bodyPr>
          <a:lstStyle/>
          <a:p>
            <a:r>
              <a:rPr lang="en-US" sz="1400" smtClean="0">
                <a:latin typeface="Arial" pitchFamily="34" charset="0"/>
                <a:cs typeface="Arial" pitchFamily="34" charset="0"/>
              </a:rPr>
              <a:t>Nhấn nút mode vài lần để chuyển sang chế độ khô. </a:t>
            </a:r>
          </a:p>
        </p:txBody>
      </p:sp>
      <p:pic>
        <p:nvPicPr>
          <p:cNvPr id="9" name="Picture 3"/>
          <p:cNvPicPr>
            <a:picLocks noChangeAspect="1" noChangeArrowheads="1"/>
          </p:cNvPicPr>
          <p:nvPr/>
        </p:nvPicPr>
        <p:blipFill>
          <a:blip r:embed="rId4" cstate="print"/>
          <a:srcRect/>
          <a:stretch>
            <a:fillRect/>
          </a:stretch>
        </p:blipFill>
        <p:spPr bwMode="auto">
          <a:xfrm>
            <a:off x="228600" y="3352799"/>
            <a:ext cx="2362200" cy="1601157"/>
          </a:xfrm>
          <a:prstGeom prst="rect">
            <a:avLst/>
          </a:prstGeom>
          <a:noFill/>
          <a:ln w="9525">
            <a:noFill/>
            <a:miter lim="800000"/>
            <a:headEnd/>
            <a:tailEnd/>
          </a:ln>
        </p:spPr>
      </p:pic>
      <p:sp>
        <p:nvSpPr>
          <p:cNvPr id="10" name="TextBox 9"/>
          <p:cNvSpPr txBox="1"/>
          <p:nvPr/>
        </p:nvSpPr>
        <p:spPr>
          <a:xfrm>
            <a:off x="2971800" y="3505200"/>
            <a:ext cx="5943600" cy="1384995"/>
          </a:xfrm>
          <a:prstGeom prst="rect">
            <a:avLst/>
          </a:prstGeom>
          <a:noFill/>
        </p:spPr>
        <p:txBody>
          <a:bodyPr wrap="square" rtlCol="0">
            <a:spAutoFit/>
          </a:bodyPr>
          <a:lstStyle/>
          <a:p>
            <a:r>
              <a:rPr lang="en-US" sz="1400" smtClean="0">
                <a:latin typeface="Arial" pitchFamily="34" charset="0"/>
                <a:cs typeface="Arial" pitchFamily="34" charset="0"/>
              </a:rPr>
              <a:t>Bấm nút ON/OFF để chạy máy.</a:t>
            </a:r>
          </a:p>
          <a:p>
            <a:endParaRPr lang="en-US" sz="1400" smtClean="0">
              <a:latin typeface="Arial" pitchFamily="34" charset="0"/>
              <a:cs typeface="Arial" pitchFamily="34" charset="0"/>
            </a:endParaRPr>
          </a:p>
          <a:p>
            <a:r>
              <a:rPr lang="en-US" sz="1400" smtClean="0">
                <a:latin typeface="Arial" pitchFamily="34" charset="0"/>
                <a:cs typeface="Arial" pitchFamily="34" charset="0"/>
              </a:rPr>
              <a:t>Máy sẽ tự động điều khiển nhiệt độ và tốc độ gió. Do đó không thể cài đặt nhiệt độ và gió bằng remote khi máy đang chạy.</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Các bước cài đặt hướng gió và tắt máy tương tự như bài trước.</a:t>
            </a:r>
            <a:endParaRPr lang="en-US" sz="1400">
              <a:latin typeface="Arial" pitchFamily="34" charset="0"/>
              <a:cs typeface="Arial" pitchFamily="34" charset="0"/>
            </a:endParaRPr>
          </a:p>
        </p:txBody>
      </p:sp>
      <p:pic>
        <p:nvPicPr>
          <p:cNvPr id="11" name="Picture 2"/>
          <p:cNvPicPr>
            <a:picLocks noChangeAspect="1" noChangeArrowheads="1"/>
          </p:cNvPicPr>
          <p:nvPr/>
        </p:nvPicPr>
        <p:blipFill>
          <a:blip r:embed="rId5" cstate="print"/>
          <a:srcRect/>
          <a:stretch>
            <a:fillRect/>
          </a:stretch>
        </p:blipFill>
        <p:spPr bwMode="auto">
          <a:xfrm>
            <a:off x="6324600" y="4953000"/>
            <a:ext cx="2486025" cy="1647825"/>
          </a:xfrm>
          <a:prstGeom prst="rect">
            <a:avLst/>
          </a:prstGeom>
          <a:noFill/>
          <a:ln w="9525">
            <a:noFill/>
            <a:miter lim="800000"/>
            <a:headEnd/>
            <a:tailEnd/>
          </a:ln>
        </p:spPr>
      </p:pic>
      <p:sp>
        <p:nvSpPr>
          <p:cNvPr id="12" name="TextBox 11"/>
          <p:cNvSpPr txBox="1"/>
          <p:nvPr/>
        </p:nvSpPr>
        <p:spPr>
          <a:xfrm>
            <a:off x="304800" y="5294293"/>
            <a:ext cx="5943600" cy="954107"/>
          </a:xfrm>
          <a:prstGeom prst="rect">
            <a:avLst/>
          </a:prstGeom>
          <a:noFill/>
        </p:spPr>
        <p:txBody>
          <a:bodyPr wrap="square" rtlCol="0">
            <a:spAutoFit/>
          </a:bodyPr>
          <a:lstStyle/>
          <a:p>
            <a:r>
              <a:rPr lang="en-US" sz="1400" smtClean="0">
                <a:latin typeface="Arial" pitchFamily="34" charset="0"/>
                <a:cs typeface="Arial" pitchFamily="34" charset="0"/>
              </a:rPr>
              <a:t>Mục đích của chạy khô là để khử ẩm trong phòng.</a:t>
            </a:r>
          </a:p>
          <a:p>
            <a:endParaRPr lang="en-US" sz="1400" smtClean="0">
              <a:latin typeface="Arial" pitchFamily="34" charset="0"/>
              <a:cs typeface="Arial" pitchFamily="34" charset="0"/>
            </a:endParaRPr>
          </a:p>
          <a:p>
            <a:r>
              <a:rPr lang="en-US" sz="1400" smtClean="0">
                <a:latin typeface="Arial" pitchFamily="34" charset="0"/>
                <a:cs typeface="Arial" pitchFamily="34" charset="0"/>
              </a:rPr>
              <a:t>Chạy khô sẽ chạy lạnh yếu, gián đoạn và lặp lại liên tục để khử ẩm mà không gây làm lạnh phòng.</a:t>
            </a:r>
            <a:endParaRPr lang="en-US" sz="140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5462</Words>
  <Application>Microsoft Office PowerPoint</Application>
  <PresentationFormat>On-screen Show (4:3)</PresentationFormat>
  <Paragraphs>512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Office Theme</vt:lpstr>
      <vt:lpstr>HƯỚNG DẪN SỬ DỤNG </vt:lpstr>
      <vt:lpstr>PowerPoint Presentation</vt:lpstr>
      <vt:lpstr>PowerPoint Presentation</vt:lpstr>
      <vt:lpstr>PowerPoint Presentation</vt:lpstr>
      <vt:lpstr>Cool, Heat, Auto, Fan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Trieu</dc:creator>
  <cp:lastModifiedBy>Phung Ngoc Long</cp:lastModifiedBy>
  <cp:revision>79</cp:revision>
  <dcterms:created xsi:type="dcterms:W3CDTF">2006-08-16T00:00:00Z</dcterms:created>
  <dcterms:modified xsi:type="dcterms:W3CDTF">2019-04-26T07:18:11Z</dcterms:modified>
</cp:coreProperties>
</file>